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9" r:id="rId3"/>
    <p:sldId id="256" r:id="rId4"/>
    <p:sldId id="257" r:id="rId5"/>
    <p:sldId id="369" r:id="rId6"/>
    <p:sldId id="285" r:id="rId7"/>
    <p:sldId id="259" r:id="rId8"/>
    <p:sldId id="280" r:id="rId9"/>
    <p:sldId id="281" r:id="rId10"/>
    <p:sldId id="292" r:id="rId11"/>
    <p:sldId id="262" r:id="rId12"/>
    <p:sldId id="295" r:id="rId13"/>
    <p:sldId id="365" r:id="rId14"/>
    <p:sldId id="294" r:id="rId15"/>
    <p:sldId id="293" r:id="rId16"/>
    <p:sldId id="282" r:id="rId17"/>
    <p:sldId id="283" r:id="rId18"/>
    <p:sldId id="366" r:id="rId19"/>
    <p:sldId id="289" r:id="rId20"/>
    <p:sldId id="286" r:id="rId21"/>
    <p:sldId id="360" r:id="rId22"/>
    <p:sldId id="260" r:id="rId23"/>
    <p:sldId id="368" r:id="rId24"/>
    <p:sldId id="263" r:id="rId25"/>
    <p:sldId id="37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66FF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67" d="100"/>
          <a:sy n="67" d="100"/>
        </p:scale>
        <p:origin x="4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94F59-B510-422D-A603-4ED234F6ED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F3DCB5-53E9-4695-83E5-FB6402C195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0E4DD1-8C94-4C90-98A7-30AE009FE041}"/>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5" name="Footer Placeholder 4">
            <a:extLst>
              <a:ext uri="{FF2B5EF4-FFF2-40B4-BE49-F238E27FC236}">
                <a16:creationId xmlns:a16="http://schemas.microsoft.com/office/drawing/2014/main" id="{B8806DCE-2FFF-48DB-BD80-4BAFBD9E09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ECDE67-B970-43D8-BF22-3379B4B9499F}"/>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172077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D5F5-9FF0-4EB1-96B1-FB4B063BF5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60FF8D-FB9F-4CE8-841F-FF6C37FF17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2A514-ED32-4492-B340-2F6F7C964708}"/>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5" name="Footer Placeholder 4">
            <a:extLst>
              <a:ext uri="{FF2B5EF4-FFF2-40B4-BE49-F238E27FC236}">
                <a16:creationId xmlns:a16="http://schemas.microsoft.com/office/drawing/2014/main" id="{AA1B227E-1F23-45CD-98DF-93E68F4323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664D50-F142-4536-9E36-DAAEC3A151CB}"/>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4214100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B2DC2F-B3D6-40E7-A077-C0109BB64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17AAFD-FA53-441E-A044-94AFB1A27B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F26C44-C4B2-4E21-B4CA-72F5073F012C}"/>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5" name="Footer Placeholder 4">
            <a:extLst>
              <a:ext uri="{FF2B5EF4-FFF2-40B4-BE49-F238E27FC236}">
                <a16:creationId xmlns:a16="http://schemas.microsoft.com/office/drawing/2014/main" id="{239E91FA-598D-444D-B12D-BE249F52C1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91839C9-0B84-40AF-B042-2B18B327704D}"/>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12829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4A412-4D3E-40DB-B7E7-34D71360B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11DA36-FC24-4E2E-9AA4-1D040A29F2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A2247-BE48-4544-8814-81D37F08FC76}"/>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5" name="Footer Placeholder 4">
            <a:extLst>
              <a:ext uri="{FF2B5EF4-FFF2-40B4-BE49-F238E27FC236}">
                <a16:creationId xmlns:a16="http://schemas.microsoft.com/office/drawing/2014/main" id="{422D53A5-8CA1-4B94-B9C5-88BE7B9DAD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E6DC59-47AC-4CCC-B35B-16899FD7B1AC}"/>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412844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9FAF8-1104-495F-93AB-B6A6764EB2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5ECE31-B6E0-4C9E-83C9-4C43E5C47E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07B9CD-A26B-4254-A99D-BE62461C9C6A}"/>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5" name="Footer Placeholder 4">
            <a:extLst>
              <a:ext uri="{FF2B5EF4-FFF2-40B4-BE49-F238E27FC236}">
                <a16:creationId xmlns:a16="http://schemas.microsoft.com/office/drawing/2014/main" id="{0B3DABF2-4673-43A5-AA08-10D953E923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8A0126-9B1B-4EC6-9077-595D82D64041}"/>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360365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AA58C-E780-44DE-9C64-CA733D769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027AC6-4A84-4E99-A78C-38B492F3B5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3FDA8F-AE66-42FF-8816-BD63F76D40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4BE0A6-65B6-4839-8E98-7A05F031670D}"/>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6" name="Footer Placeholder 5">
            <a:extLst>
              <a:ext uri="{FF2B5EF4-FFF2-40B4-BE49-F238E27FC236}">
                <a16:creationId xmlns:a16="http://schemas.microsoft.com/office/drawing/2014/main" id="{84624EF3-1BD7-4720-BF0D-8553168662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2DAFE9-7BB9-44FC-BBB0-AD43212B99F9}"/>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231339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426D-ECBA-4EE1-A527-9343BB49F7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781FA-380C-4516-9FC4-DDFBDB8527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2CFC9B-AC58-4A20-8EC6-5DA24BBA01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B9ED50-A4F8-4553-868A-60F4C105E8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55995-D9E7-4C8F-A661-2E9928C3FC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E30DF-5B72-4770-9704-1B2BD2AB09CE}"/>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8" name="Footer Placeholder 7">
            <a:extLst>
              <a:ext uri="{FF2B5EF4-FFF2-40B4-BE49-F238E27FC236}">
                <a16:creationId xmlns:a16="http://schemas.microsoft.com/office/drawing/2014/main" id="{B239BD6A-14AF-46B2-9C48-006BA5A1572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3629A63-EEC0-4C56-A7F3-4B56F3D7EA62}"/>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43513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FDDFB-CDF7-4B93-9690-3D3C1B70F2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47BBF0B-4A23-46DF-8F81-41AC06C04730}"/>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4" name="Footer Placeholder 3">
            <a:extLst>
              <a:ext uri="{FF2B5EF4-FFF2-40B4-BE49-F238E27FC236}">
                <a16:creationId xmlns:a16="http://schemas.microsoft.com/office/drawing/2014/main" id="{BE10D626-98EA-4633-B267-89B1E8A0D1F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207B114-8EBA-411B-A6E8-EE17803493A6}"/>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364143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134F2F-8900-4018-BEDB-F2B1D76677BD}"/>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3" name="Footer Placeholder 2">
            <a:extLst>
              <a:ext uri="{FF2B5EF4-FFF2-40B4-BE49-F238E27FC236}">
                <a16:creationId xmlns:a16="http://schemas.microsoft.com/office/drawing/2014/main" id="{0CA8F7DA-8822-4948-8E6F-2415E90E3E1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90E20CA-7DC6-48CF-B381-194D388F95E0}"/>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20836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22A7E-D5D9-4F58-A39E-8D7DB3634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585B0E-13F7-439F-9DD7-02A804545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B4B79D-717D-45B4-8F99-461539592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040349-2FD4-40FA-9087-59591C7CE534}"/>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6" name="Footer Placeholder 5">
            <a:extLst>
              <a:ext uri="{FF2B5EF4-FFF2-40B4-BE49-F238E27FC236}">
                <a16:creationId xmlns:a16="http://schemas.microsoft.com/office/drawing/2014/main" id="{77AC4E13-F7AF-4869-AEC3-C894E50723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E200C0B-901B-4BE3-A2A6-83F372A7CC6E}"/>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122587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030C-0D6A-4327-8D80-0B1DC6793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A2F2D1-1245-46DD-9026-22168155D2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1AF61EB-B1A6-4CA2-9A9E-2A3E30497D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E75596-508E-48D8-A9A2-BB31288C7D82}"/>
              </a:ext>
            </a:extLst>
          </p:cNvPr>
          <p:cNvSpPr>
            <a:spLocks noGrp="1"/>
          </p:cNvSpPr>
          <p:nvPr>
            <p:ph type="dt" sz="half" idx="10"/>
          </p:nvPr>
        </p:nvSpPr>
        <p:spPr/>
        <p:txBody>
          <a:bodyPr/>
          <a:lstStyle/>
          <a:p>
            <a:fld id="{76D7E129-C099-4050-8C52-BC4E0F179579}" type="datetimeFigureOut">
              <a:rPr lang="en-US" smtClean="0"/>
              <a:t>11/23/2021</a:t>
            </a:fld>
            <a:endParaRPr lang="en-US" dirty="0"/>
          </a:p>
        </p:txBody>
      </p:sp>
      <p:sp>
        <p:nvSpPr>
          <p:cNvPr id="6" name="Footer Placeholder 5">
            <a:extLst>
              <a:ext uri="{FF2B5EF4-FFF2-40B4-BE49-F238E27FC236}">
                <a16:creationId xmlns:a16="http://schemas.microsoft.com/office/drawing/2014/main" id="{931CBFE7-4731-4695-9AE9-7181CAFEA9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D9DA09-695E-48B1-B622-EF26ECF90993}"/>
              </a:ext>
            </a:extLst>
          </p:cNvPr>
          <p:cNvSpPr>
            <a:spLocks noGrp="1"/>
          </p:cNvSpPr>
          <p:nvPr>
            <p:ph type="sldNum" sz="quarter" idx="12"/>
          </p:nvPr>
        </p:nvSpPr>
        <p:spPr/>
        <p:txBody>
          <a:bodyPr/>
          <a:lstStyle/>
          <a:p>
            <a:fld id="{40079516-53F8-45BB-9D4C-E066A15A4647}" type="slidenum">
              <a:rPr lang="en-US" smtClean="0"/>
              <a:t>‹#›</a:t>
            </a:fld>
            <a:endParaRPr lang="en-US" dirty="0"/>
          </a:p>
        </p:txBody>
      </p:sp>
    </p:spTree>
    <p:extLst>
      <p:ext uri="{BB962C8B-B14F-4D97-AF65-F5344CB8AC3E}">
        <p14:creationId xmlns:p14="http://schemas.microsoft.com/office/powerpoint/2010/main" val="299679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A02109-72CC-46BF-A246-18B5B57469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8A2ED0-39FE-4FFC-832B-F3F746ADCC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A106C-8F03-4304-9C01-23BB0BA3F2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7E129-C099-4050-8C52-BC4E0F179579}" type="datetimeFigureOut">
              <a:rPr lang="en-US" smtClean="0"/>
              <a:t>11/23/2021</a:t>
            </a:fld>
            <a:endParaRPr lang="en-US" dirty="0"/>
          </a:p>
        </p:txBody>
      </p:sp>
      <p:sp>
        <p:nvSpPr>
          <p:cNvPr id="5" name="Footer Placeholder 4">
            <a:extLst>
              <a:ext uri="{FF2B5EF4-FFF2-40B4-BE49-F238E27FC236}">
                <a16:creationId xmlns:a16="http://schemas.microsoft.com/office/drawing/2014/main" id="{907119F8-78AB-4C35-A241-A27549E4E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03A2A60-8676-4718-B4B4-E0F0BABF56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79516-53F8-45BB-9D4C-E066A15A4647}" type="slidenum">
              <a:rPr lang="en-US" smtClean="0"/>
              <a:t>‹#›</a:t>
            </a:fld>
            <a:endParaRPr lang="en-US" dirty="0"/>
          </a:p>
        </p:txBody>
      </p:sp>
    </p:spTree>
    <p:extLst>
      <p:ext uri="{BB962C8B-B14F-4D97-AF65-F5344CB8AC3E}">
        <p14:creationId xmlns:p14="http://schemas.microsoft.com/office/powerpoint/2010/main" val="4249911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alpha val="66000"/>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22E339-3886-494D-96C8-4355890070E5}"/>
              </a:ext>
            </a:extLst>
          </p:cNvPr>
          <p:cNvSpPr txBox="1"/>
          <p:nvPr/>
        </p:nvSpPr>
        <p:spPr>
          <a:xfrm>
            <a:off x="1460311" y="1951630"/>
            <a:ext cx="9662614" cy="36317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uLnTx/>
                <a:uFillTx/>
                <a:latin typeface="Calibri" panose="020F0502020204030204"/>
                <a:ea typeface="+mn-ea"/>
                <a:cs typeface="+mn-cs"/>
              </a:rPr>
              <a:t>TTASC</a:t>
            </a: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rPr>
              <a:t>Coalition Onboarding Template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dirty="0">
                <a:solidFill>
                  <a:prstClr val="white"/>
                </a:solidFill>
                <a:latin typeface="Calibri" panose="020F0502020204030204"/>
              </a:rPr>
              <a:t>“Pro” Version</a:t>
            </a:r>
            <a:endPar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descr="A picture containing drawing&#10;&#10;Description automatically generated">
            <a:extLst>
              <a:ext uri="{FF2B5EF4-FFF2-40B4-BE49-F238E27FC236}">
                <a16:creationId xmlns:a16="http://schemas.microsoft.com/office/drawing/2014/main" id="{0C9887B2-FA67-4099-BF09-6A707FB6B0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74" y="490339"/>
            <a:ext cx="3107298" cy="1717602"/>
          </a:xfrm>
          <a:prstGeom prst="rect">
            <a:avLst/>
          </a:prstGeom>
        </p:spPr>
      </p:pic>
    </p:spTree>
    <p:extLst>
      <p:ext uri="{BB962C8B-B14F-4D97-AF65-F5344CB8AC3E}">
        <p14:creationId xmlns:p14="http://schemas.microsoft.com/office/powerpoint/2010/main" val="326195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79E29-02EB-4BAF-9716-DDF61A29C16E}"/>
              </a:ext>
            </a:extLst>
          </p:cNvPr>
          <p:cNvSpPr>
            <a:spLocks noGrp="1"/>
          </p:cNvSpPr>
          <p:nvPr>
            <p:ph type="title"/>
          </p:nvPr>
        </p:nvSpPr>
        <p:spPr/>
        <p:txBody>
          <a:bodyPr/>
          <a:lstStyle/>
          <a:p>
            <a:r>
              <a:rPr lang="en-US" dirty="0"/>
              <a:t>Evaluation Information</a:t>
            </a:r>
          </a:p>
        </p:txBody>
      </p:sp>
      <p:sp>
        <p:nvSpPr>
          <p:cNvPr id="3" name="Content Placeholder 2">
            <a:extLst>
              <a:ext uri="{FF2B5EF4-FFF2-40B4-BE49-F238E27FC236}">
                <a16:creationId xmlns:a16="http://schemas.microsoft.com/office/drawing/2014/main" id="{5A11B3E1-4FF7-4F1F-9F97-F15A1FB6C76C}"/>
              </a:ext>
            </a:extLst>
          </p:cNvPr>
          <p:cNvSpPr>
            <a:spLocks noGrp="1"/>
          </p:cNvSpPr>
          <p:nvPr>
            <p:ph idx="1"/>
          </p:nvPr>
        </p:nvSpPr>
        <p:spPr/>
        <p:txBody>
          <a:bodyPr/>
          <a:lstStyle/>
          <a:p>
            <a:r>
              <a:rPr lang="en-US" dirty="0"/>
              <a:t>Summarize Evaluation</a:t>
            </a:r>
          </a:p>
          <a:p>
            <a:r>
              <a:rPr lang="en-US" dirty="0"/>
              <a:t>Provide examples of coalition means of evaluation</a:t>
            </a:r>
          </a:p>
          <a:p>
            <a:r>
              <a:rPr lang="en-US" dirty="0"/>
              <a:t>Insert history of surveys</a:t>
            </a:r>
          </a:p>
          <a:p>
            <a:r>
              <a:rPr lang="en-US" dirty="0"/>
              <a:t>Provide any focus areas based on surveys, i.e. Middle School Assets, High school substance use over time, etc. </a:t>
            </a:r>
          </a:p>
          <a:p>
            <a:r>
              <a:rPr lang="en-US" dirty="0"/>
              <a:t>Insert link to survey results presentation</a:t>
            </a:r>
          </a:p>
          <a:p>
            <a:r>
              <a:rPr lang="en-US" dirty="0"/>
              <a:t>Insert links to most recent survey reports</a:t>
            </a:r>
          </a:p>
          <a:p>
            <a:pPr marL="0" indent="0">
              <a:buNone/>
            </a:pPr>
            <a:endParaRPr lang="en-US" dirty="0"/>
          </a:p>
        </p:txBody>
      </p:sp>
    </p:spTree>
    <p:extLst>
      <p:ext uri="{BB962C8B-B14F-4D97-AF65-F5344CB8AC3E}">
        <p14:creationId xmlns:p14="http://schemas.microsoft.com/office/powerpoint/2010/main" val="620563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67FE-F0E7-476D-B7D8-562CF804ABB0}"/>
              </a:ext>
            </a:extLst>
          </p:cNvPr>
          <p:cNvSpPr>
            <a:spLocks noGrp="1"/>
          </p:cNvSpPr>
          <p:nvPr>
            <p:ph type="title"/>
          </p:nvPr>
        </p:nvSpPr>
        <p:spPr/>
        <p:txBody>
          <a:bodyPr/>
          <a:lstStyle/>
          <a:p>
            <a:r>
              <a:rPr lang="en-US" dirty="0"/>
              <a:t>Main Goals and Data</a:t>
            </a:r>
          </a:p>
        </p:txBody>
      </p:sp>
      <p:sp>
        <p:nvSpPr>
          <p:cNvPr id="3" name="Content Placeholder 2">
            <a:extLst>
              <a:ext uri="{FF2B5EF4-FFF2-40B4-BE49-F238E27FC236}">
                <a16:creationId xmlns:a16="http://schemas.microsoft.com/office/drawing/2014/main" id="{8355B9FE-7765-42F9-AD92-AF8EA76A0A17}"/>
              </a:ext>
            </a:extLst>
          </p:cNvPr>
          <p:cNvSpPr>
            <a:spLocks noGrp="1"/>
          </p:cNvSpPr>
          <p:nvPr>
            <p:ph idx="1"/>
          </p:nvPr>
        </p:nvSpPr>
        <p:spPr/>
        <p:txBody>
          <a:bodyPr/>
          <a:lstStyle/>
          <a:p>
            <a:r>
              <a:rPr lang="en-US" dirty="0"/>
              <a:t>Insert infographic, chart, etc. of main goals</a:t>
            </a:r>
          </a:p>
          <a:p>
            <a:r>
              <a:rPr lang="en-US" dirty="0"/>
              <a:t>Including starting point, end goal and current status</a:t>
            </a:r>
          </a:p>
          <a:p>
            <a:r>
              <a:rPr lang="en-US" dirty="0"/>
              <a:t>Can add survey presentation(s) or report links</a:t>
            </a:r>
          </a:p>
          <a:p>
            <a:r>
              <a:rPr lang="en-US" dirty="0"/>
              <a:t>If you have a CSC 5 year timeline can place here as well or add another slide with that graphic</a:t>
            </a:r>
          </a:p>
        </p:txBody>
      </p:sp>
    </p:spTree>
    <p:extLst>
      <p:ext uri="{BB962C8B-B14F-4D97-AF65-F5344CB8AC3E}">
        <p14:creationId xmlns:p14="http://schemas.microsoft.com/office/powerpoint/2010/main" val="555246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C352-E3C8-48AE-9DC7-2C3BB8936F61}"/>
              </a:ext>
            </a:extLst>
          </p:cNvPr>
          <p:cNvSpPr>
            <a:spLocks noGrp="1"/>
          </p:cNvSpPr>
          <p:nvPr>
            <p:ph type="title"/>
          </p:nvPr>
        </p:nvSpPr>
        <p:spPr/>
        <p:txBody>
          <a:bodyPr/>
          <a:lstStyle/>
          <a:p>
            <a:r>
              <a:rPr lang="en-US" dirty="0"/>
              <a:t>Sustainability</a:t>
            </a:r>
          </a:p>
        </p:txBody>
      </p:sp>
      <p:sp>
        <p:nvSpPr>
          <p:cNvPr id="3" name="Content Placeholder 2">
            <a:extLst>
              <a:ext uri="{FF2B5EF4-FFF2-40B4-BE49-F238E27FC236}">
                <a16:creationId xmlns:a16="http://schemas.microsoft.com/office/drawing/2014/main" id="{F0D4660C-8EB1-461B-95CA-D2BDB3C89314}"/>
              </a:ext>
            </a:extLst>
          </p:cNvPr>
          <p:cNvSpPr>
            <a:spLocks noGrp="1"/>
          </p:cNvSpPr>
          <p:nvPr>
            <p:ph idx="1"/>
          </p:nvPr>
        </p:nvSpPr>
        <p:spPr/>
        <p:txBody>
          <a:bodyPr/>
          <a:lstStyle/>
          <a:p>
            <a:r>
              <a:rPr lang="en-US" dirty="0"/>
              <a:t>Insert overview of Sustainability </a:t>
            </a:r>
          </a:p>
          <a:p>
            <a:r>
              <a:rPr lang="en-US" dirty="0"/>
              <a:t>Include main tenets of your sustainability plan</a:t>
            </a:r>
          </a:p>
          <a:p>
            <a:r>
              <a:rPr lang="en-US" dirty="0"/>
              <a:t>Insert link to full Sustainability Plan</a:t>
            </a:r>
          </a:p>
        </p:txBody>
      </p:sp>
    </p:spTree>
    <p:extLst>
      <p:ext uri="{BB962C8B-B14F-4D97-AF65-F5344CB8AC3E}">
        <p14:creationId xmlns:p14="http://schemas.microsoft.com/office/powerpoint/2010/main" val="3707743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7ACDE-9326-4EAF-BB52-0F959640917E}"/>
              </a:ext>
            </a:extLst>
          </p:cNvPr>
          <p:cNvSpPr>
            <a:spLocks noGrp="1"/>
          </p:cNvSpPr>
          <p:nvPr>
            <p:ph type="title"/>
          </p:nvPr>
        </p:nvSpPr>
        <p:spPr/>
        <p:txBody>
          <a:bodyPr/>
          <a:lstStyle/>
          <a:p>
            <a:r>
              <a:rPr lang="en-US" dirty="0"/>
              <a:t>Local Prevention Councils</a:t>
            </a:r>
          </a:p>
        </p:txBody>
      </p:sp>
      <p:sp>
        <p:nvSpPr>
          <p:cNvPr id="3" name="Content Placeholder 2">
            <a:extLst>
              <a:ext uri="{FF2B5EF4-FFF2-40B4-BE49-F238E27FC236}">
                <a16:creationId xmlns:a16="http://schemas.microsoft.com/office/drawing/2014/main" id="{424A5B32-6BD2-453E-824A-F7BE23B899C4}"/>
              </a:ext>
            </a:extLst>
          </p:cNvPr>
          <p:cNvSpPr>
            <a:spLocks noGrp="1"/>
          </p:cNvSpPr>
          <p:nvPr>
            <p:ph idx="1"/>
          </p:nvPr>
        </p:nvSpPr>
        <p:spPr/>
        <p:txBody>
          <a:bodyPr/>
          <a:lstStyle/>
          <a:p>
            <a:r>
              <a:rPr lang="en-US" dirty="0"/>
              <a:t>Insert Specific LPC initiatives and focus</a:t>
            </a:r>
          </a:p>
          <a:p>
            <a:r>
              <a:rPr lang="en-US" dirty="0"/>
              <a:t>Insert Data and Goals relevant to the coalition LPC </a:t>
            </a:r>
            <a:r>
              <a:rPr lang="en-US" dirty="0" err="1"/>
              <a:t>focucs</a:t>
            </a:r>
            <a:r>
              <a:rPr lang="en-US" dirty="0"/>
              <a:t> </a:t>
            </a:r>
          </a:p>
          <a:p>
            <a:r>
              <a:rPr lang="en-US" dirty="0"/>
              <a:t>Insert examples of LPC activities</a:t>
            </a:r>
          </a:p>
          <a:p>
            <a:r>
              <a:rPr lang="en-US" dirty="0"/>
              <a:t>List Accomplishments</a:t>
            </a:r>
          </a:p>
        </p:txBody>
      </p:sp>
    </p:spTree>
    <p:extLst>
      <p:ext uri="{BB962C8B-B14F-4D97-AF65-F5344CB8AC3E}">
        <p14:creationId xmlns:p14="http://schemas.microsoft.com/office/powerpoint/2010/main" val="3834400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9A2C2-229D-4801-AC26-AB8AD0928769}"/>
              </a:ext>
            </a:extLst>
          </p:cNvPr>
          <p:cNvSpPr>
            <a:spLocks noGrp="1"/>
          </p:cNvSpPr>
          <p:nvPr>
            <p:ph type="title"/>
          </p:nvPr>
        </p:nvSpPr>
        <p:spPr/>
        <p:txBody>
          <a:bodyPr/>
          <a:lstStyle/>
          <a:p>
            <a:r>
              <a:rPr lang="en-US" dirty="0"/>
              <a:t>Other Key Documents</a:t>
            </a:r>
          </a:p>
        </p:txBody>
      </p:sp>
      <p:sp>
        <p:nvSpPr>
          <p:cNvPr id="3" name="Content Placeholder 2">
            <a:extLst>
              <a:ext uri="{FF2B5EF4-FFF2-40B4-BE49-F238E27FC236}">
                <a16:creationId xmlns:a16="http://schemas.microsoft.com/office/drawing/2014/main" id="{2DD2E0ED-E593-43C4-A517-6BC29E2B1FD3}"/>
              </a:ext>
            </a:extLst>
          </p:cNvPr>
          <p:cNvSpPr>
            <a:spLocks noGrp="1"/>
          </p:cNvSpPr>
          <p:nvPr>
            <p:ph idx="1"/>
          </p:nvPr>
        </p:nvSpPr>
        <p:spPr/>
        <p:txBody>
          <a:bodyPr/>
          <a:lstStyle/>
          <a:p>
            <a:r>
              <a:rPr lang="en-US" dirty="0"/>
              <a:t>Here you can add information around any other key coalition documents</a:t>
            </a:r>
          </a:p>
          <a:p>
            <a:r>
              <a:rPr lang="en-US" dirty="0"/>
              <a:t>Examples would be By-laws,  Collaboration Tools, Cultural Competency focus areas, etc. </a:t>
            </a:r>
          </a:p>
        </p:txBody>
      </p:sp>
    </p:spTree>
    <p:extLst>
      <p:ext uri="{BB962C8B-B14F-4D97-AF65-F5344CB8AC3E}">
        <p14:creationId xmlns:p14="http://schemas.microsoft.com/office/powerpoint/2010/main" val="4240633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B3D9C-78D4-4EB4-BC43-368723FDCAA7}"/>
              </a:ext>
            </a:extLst>
          </p:cNvPr>
          <p:cNvSpPr>
            <a:spLocks noGrp="1"/>
          </p:cNvSpPr>
          <p:nvPr>
            <p:ph type="title"/>
          </p:nvPr>
        </p:nvSpPr>
        <p:spPr/>
        <p:txBody>
          <a:bodyPr/>
          <a:lstStyle/>
          <a:p>
            <a:r>
              <a:rPr lang="en-US" dirty="0"/>
              <a:t>Social Norms Media Campaigns</a:t>
            </a:r>
          </a:p>
        </p:txBody>
      </p:sp>
      <p:sp>
        <p:nvSpPr>
          <p:cNvPr id="3" name="Content Placeholder 2">
            <a:extLst>
              <a:ext uri="{FF2B5EF4-FFF2-40B4-BE49-F238E27FC236}">
                <a16:creationId xmlns:a16="http://schemas.microsoft.com/office/drawing/2014/main" id="{4E683DB1-29A2-4182-9CA5-F02E3F4B8C61}"/>
              </a:ext>
            </a:extLst>
          </p:cNvPr>
          <p:cNvSpPr>
            <a:spLocks noGrp="1"/>
          </p:cNvSpPr>
          <p:nvPr>
            <p:ph idx="1"/>
          </p:nvPr>
        </p:nvSpPr>
        <p:spPr/>
        <p:txBody>
          <a:bodyPr/>
          <a:lstStyle/>
          <a:p>
            <a:r>
              <a:rPr lang="en-US" dirty="0"/>
              <a:t>Insert Social Norms Campaign overview</a:t>
            </a:r>
          </a:p>
          <a:p>
            <a:pPr lvl="1"/>
            <a:r>
              <a:rPr lang="en-US" dirty="0"/>
              <a:t>Include Purpose, audience, pillars, goals</a:t>
            </a:r>
          </a:p>
          <a:p>
            <a:r>
              <a:rPr lang="en-US" dirty="0"/>
              <a:t>Provide visuals around examples of your campaign(s)</a:t>
            </a:r>
          </a:p>
          <a:p>
            <a:r>
              <a:rPr lang="en-US" dirty="0"/>
              <a:t>Provide link to Social Norms Media Campaign presentation</a:t>
            </a:r>
          </a:p>
          <a:p>
            <a:endParaRPr lang="en-US" dirty="0"/>
          </a:p>
        </p:txBody>
      </p:sp>
    </p:spTree>
    <p:extLst>
      <p:ext uri="{BB962C8B-B14F-4D97-AF65-F5344CB8AC3E}">
        <p14:creationId xmlns:p14="http://schemas.microsoft.com/office/powerpoint/2010/main" val="1070182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39C9-F8EC-44F8-A329-5B3D2A0FC658}"/>
              </a:ext>
            </a:extLst>
          </p:cNvPr>
          <p:cNvSpPr>
            <a:spLocks noGrp="1"/>
          </p:cNvSpPr>
          <p:nvPr>
            <p:ph type="title"/>
          </p:nvPr>
        </p:nvSpPr>
        <p:spPr/>
        <p:txBody>
          <a:bodyPr/>
          <a:lstStyle/>
          <a:p>
            <a:r>
              <a:rPr lang="en-US" dirty="0"/>
              <a:t>Structure/Organization Chart</a:t>
            </a:r>
          </a:p>
        </p:txBody>
      </p:sp>
      <p:sp>
        <p:nvSpPr>
          <p:cNvPr id="3" name="Content Placeholder 2">
            <a:extLst>
              <a:ext uri="{FF2B5EF4-FFF2-40B4-BE49-F238E27FC236}">
                <a16:creationId xmlns:a16="http://schemas.microsoft.com/office/drawing/2014/main" id="{167195C5-DB15-49BB-A264-D6259FD2DE4A}"/>
              </a:ext>
            </a:extLst>
          </p:cNvPr>
          <p:cNvSpPr>
            <a:spLocks noGrp="1"/>
          </p:cNvSpPr>
          <p:nvPr>
            <p:ph idx="1"/>
          </p:nvPr>
        </p:nvSpPr>
        <p:spPr/>
        <p:txBody>
          <a:bodyPr/>
          <a:lstStyle/>
          <a:p>
            <a:r>
              <a:rPr lang="en-US" dirty="0"/>
              <a:t>Insert your organization chart</a:t>
            </a:r>
          </a:p>
        </p:txBody>
      </p:sp>
    </p:spTree>
    <p:extLst>
      <p:ext uri="{BB962C8B-B14F-4D97-AF65-F5344CB8AC3E}">
        <p14:creationId xmlns:p14="http://schemas.microsoft.com/office/powerpoint/2010/main" val="289790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52884-5B67-4A59-8D15-E02B6A198D2C}"/>
              </a:ext>
            </a:extLst>
          </p:cNvPr>
          <p:cNvSpPr>
            <a:spLocks noGrp="1"/>
          </p:cNvSpPr>
          <p:nvPr>
            <p:ph type="title"/>
          </p:nvPr>
        </p:nvSpPr>
        <p:spPr/>
        <p:txBody>
          <a:bodyPr/>
          <a:lstStyle/>
          <a:p>
            <a:r>
              <a:rPr lang="en-US" dirty="0"/>
              <a:t>Committees</a:t>
            </a:r>
          </a:p>
        </p:txBody>
      </p:sp>
      <p:sp>
        <p:nvSpPr>
          <p:cNvPr id="3" name="Content Placeholder 2">
            <a:extLst>
              <a:ext uri="{FF2B5EF4-FFF2-40B4-BE49-F238E27FC236}">
                <a16:creationId xmlns:a16="http://schemas.microsoft.com/office/drawing/2014/main" id="{64F94CDF-2D83-4331-AF37-91710F1EBB50}"/>
              </a:ext>
            </a:extLst>
          </p:cNvPr>
          <p:cNvSpPr>
            <a:spLocks noGrp="1"/>
          </p:cNvSpPr>
          <p:nvPr>
            <p:ph idx="1"/>
          </p:nvPr>
        </p:nvSpPr>
        <p:spPr/>
        <p:txBody>
          <a:bodyPr/>
          <a:lstStyle/>
          <a:p>
            <a:r>
              <a:rPr lang="en-US" dirty="0"/>
              <a:t>Insert Committee #1 Title, Description, Chair Name and Contact</a:t>
            </a:r>
          </a:p>
          <a:p>
            <a:r>
              <a:rPr lang="en-US" dirty="0"/>
              <a:t>Inset Committee #2 Title and Description, Chair Name and Contact</a:t>
            </a:r>
          </a:p>
          <a:p>
            <a:r>
              <a:rPr lang="en-US" dirty="0"/>
              <a:t>Insert Committee #3 Title and Description, Chair Name and Contact</a:t>
            </a:r>
          </a:p>
        </p:txBody>
      </p:sp>
    </p:spTree>
    <p:extLst>
      <p:ext uri="{BB962C8B-B14F-4D97-AF65-F5344CB8AC3E}">
        <p14:creationId xmlns:p14="http://schemas.microsoft.com/office/powerpoint/2010/main" val="503021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B1A8F-E299-4083-9173-28ADBC0BBC57}"/>
              </a:ext>
            </a:extLst>
          </p:cNvPr>
          <p:cNvSpPr>
            <a:spLocks noGrp="1"/>
          </p:cNvSpPr>
          <p:nvPr>
            <p:ph type="title"/>
          </p:nvPr>
        </p:nvSpPr>
        <p:spPr/>
        <p:txBody>
          <a:bodyPr>
            <a:normAutofit/>
          </a:bodyPr>
          <a:lstStyle/>
          <a:p>
            <a:r>
              <a:rPr lang="en-US" sz="3600" dirty="0"/>
              <a:t>Title: Coalition Stakeholder Groups and Partnerships</a:t>
            </a:r>
          </a:p>
        </p:txBody>
      </p:sp>
      <p:sp>
        <p:nvSpPr>
          <p:cNvPr id="3" name="Content Placeholder 2">
            <a:extLst>
              <a:ext uri="{FF2B5EF4-FFF2-40B4-BE49-F238E27FC236}">
                <a16:creationId xmlns:a16="http://schemas.microsoft.com/office/drawing/2014/main" id="{376557F1-BB29-45C0-922F-1774C4F3B4AD}"/>
              </a:ext>
            </a:extLst>
          </p:cNvPr>
          <p:cNvSpPr>
            <a:spLocks noGrp="1"/>
          </p:cNvSpPr>
          <p:nvPr>
            <p:ph idx="1"/>
          </p:nvPr>
        </p:nvSpPr>
        <p:spPr>
          <a:xfrm>
            <a:off x="838200" y="1538834"/>
            <a:ext cx="10515600" cy="1108644"/>
          </a:xfrm>
        </p:spPr>
        <p:txBody>
          <a:bodyPr>
            <a:normAutofit fontScale="77500" lnSpcReduction="20000"/>
          </a:bodyPr>
          <a:lstStyle/>
          <a:p>
            <a:r>
              <a:rPr lang="en-US" dirty="0"/>
              <a:t>Option #1 List Coalition Stakeholder Groups and Partnerships</a:t>
            </a:r>
          </a:p>
          <a:p>
            <a:r>
              <a:rPr lang="en-US" dirty="0"/>
              <a:t>Option #2 Use Stakeholder visual </a:t>
            </a:r>
          </a:p>
          <a:p>
            <a:r>
              <a:rPr lang="en-US" dirty="0"/>
              <a:t>Add logos of Partner Entities (examples, DMHAS, Fiscal Agent, RHBO)</a:t>
            </a:r>
          </a:p>
        </p:txBody>
      </p:sp>
    </p:spTree>
    <p:extLst>
      <p:ext uri="{BB962C8B-B14F-4D97-AF65-F5344CB8AC3E}">
        <p14:creationId xmlns:p14="http://schemas.microsoft.com/office/powerpoint/2010/main" val="325250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CF6B26A6-008B-4872-AE7B-BCD15DD6ACC8}"/>
              </a:ext>
            </a:extLst>
          </p:cNvPr>
          <p:cNvSpPr/>
          <p:nvPr/>
        </p:nvSpPr>
        <p:spPr>
          <a:xfrm>
            <a:off x="6132379" y="225618"/>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Youth</a:t>
            </a:r>
          </a:p>
        </p:txBody>
      </p:sp>
      <p:sp>
        <p:nvSpPr>
          <p:cNvPr id="18" name="Flowchart: Connector 17">
            <a:extLst>
              <a:ext uri="{FF2B5EF4-FFF2-40B4-BE49-F238E27FC236}">
                <a16:creationId xmlns:a16="http://schemas.microsoft.com/office/drawing/2014/main" id="{D5753A97-DAAF-4B7A-A602-F43D3C0A8DE0}"/>
              </a:ext>
            </a:extLst>
          </p:cNvPr>
          <p:cNvSpPr/>
          <p:nvPr/>
        </p:nvSpPr>
        <p:spPr>
          <a:xfrm>
            <a:off x="7576279" y="85865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Parents</a:t>
            </a:r>
          </a:p>
        </p:txBody>
      </p:sp>
      <p:sp>
        <p:nvSpPr>
          <p:cNvPr id="19" name="Flowchart: Connector 18">
            <a:extLst>
              <a:ext uri="{FF2B5EF4-FFF2-40B4-BE49-F238E27FC236}">
                <a16:creationId xmlns:a16="http://schemas.microsoft.com/office/drawing/2014/main" id="{8655964F-36E0-4F2B-BC75-DDECCF20BF87}"/>
              </a:ext>
            </a:extLst>
          </p:cNvPr>
          <p:cNvSpPr/>
          <p:nvPr/>
        </p:nvSpPr>
        <p:spPr>
          <a:xfrm>
            <a:off x="8377466" y="2007113"/>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Law </a:t>
            </a:r>
            <a:r>
              <a:rPr lang="en-US" sz="1100" dirty="0"/>
              <a:t>Enforcement</a:t>
            </a:r>
          </a:p>
        </p:txBody>
      </p:sp>
      <p:sp>
        <p:nvSpPr>
          <p:cNvPr id="20" name="Flowchart: Connector 19">
            <a:extLst>
              <a:ext uri="{FF2B5EF4-FFF2-40B4-BE49-F238E27FC236}">
                <a16:creationId xmlns:a16="http://schemas.microsoft.com/office/drawing/2014/main" id="{3E9E16ED-9C15-4B49-A021-0CA48043E4B5}"/>
              </a:ext>
            </a:extLst>
          </p:cNvPr>
          <p:cNvSpPr/>
          <p:nvPr/>
        </p:nvSpPr>
        <p:spPr>
          <a:xfrm>
            <a:off x="8636348" y="335914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Schools</a:t>
            </a:r>
          </a:p>
        </p:txBody>
      </p:sp>
      <p:sp>
        <p:nvSpPr>
          <p:cNvPr id="21" name="Flowchart: Connector 20">
            <a:extLst>
              <a:ext uri="{FF2B5EF4-FFF2-40B4-BE49-F238E27FC236}">
                <a16:creationId xmlns:a16="http://schemas.microsoft.com/office/drawing/2014/main" id="{4D42E9BA-8E2C-4142-9124-E8349890285A}"/>
              </a:ext>
            </a:extLst>
          </p:cNvPr>
          <p:cNvSpPr/>
          <p:nvPr/>
        </p:nvSpPr>
        <p:spPr>
          <a:xfrm>
            <a:off x="7951255" y="4711182"/>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Businesses</a:t>
            </a:r>
          </a:p>
        </p:txBody>
      </p:sp>
      <p:sp>
        <p:nvSpPr>
          <p:cNvPr id="22" name="Flowchart: Connector 21">
            <a:extLst>
              <a:ext uri="{FF2B5EF4-FFF2-40B4-BE49-F238E27FC236}">
                <a16:creationId xmlns:a16="http://schemas.microsoft.com/office/drawing/2014/main" id="{5470E2AB-E3E2-4974-B832-75D7191418DD}"/>
              </a:ext>
            </a:extLst>
          </p:cNvPr>
          <p:cNvSpPr/>
          <p:nvPr/>
        </p:nvSpPr>
        <p:spPr>
          <a:xfrm>
            <a:off x="6460924" y="5350200"/>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Media</a:t>
            </a:r>
          </a:p>
        </p:txBody>
      </p:sp>
      <p:sp>
        <p:nvSpPr>
          <p:cNvPr id="23" name="Flowchart: Connector 22">
            <a:extLst>
              <a:ext uri="{FF2B5EF4-FFF2-40B4-BE49-F238E27FC236}">
                <a16:creationId xmlns:a16="http://schemas.microsoft.com/office/drawing/2014/main" id="{7A751DAA-D5CF-43A0-8E52-E782E3985F56}"/>
              </a:ext>
            </a:extLst>
          </p:cNvPr>
          <p:cNvSpPr/>
          <p:nvPr/>
        </p:nvSpPr>
        <p:spPr>
          <a:xfrm>
            <a:off x="4793179" y="5350200"/>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Youth Serving </a:t>
            </a:r>
          </a:p>
          <a:p>
            <a:pPr algn="ctr"/>
            <a:r>
              <a:rPr lang="en-US" dirty="0"/>
              <a:t>Org.</a:t>
            </a:r>
          </a:p>
        </p:txBody>
      </p:sp>
      <p:sp>
        <p:nvSpPr>
          <p:cNvPr id="24" name="Flowchart: Connector 23">
            <a:extLst>
              <a:ext uri="{FF2B5EF4-FFF2-40B4-BE49-F238E27FC236}">
                <a16:creationId xmlns:a16="http://schemas.microsoft.com/office/drawing/2014/main" id="{5E22CC1D-C8DB-483E-8DBD-E2DC566E38B4}"/>
              </a:ext>
            </a:extLst>
          </p:cNvPr>
          <p:cNvSpPr/>
          <p:nvPr/>
        </p:nvSpPr>
        <p:spPr>
          <a:xfrm>
            <a:off x="3251997" y="4709109"/>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Faith</a:t>
            </a:r>
          </a:p>
          <a:p>
            <a:pPr algn="ctr"/>
            <a:r>
              <a:rPr lang="en-US" sz="1200" dirty="0"/>
              <a:t>Community</a:t>
            </a:r>
          </a:p>
        </p:txBody>
      </p:sp>
      <p:sp>
        <p:nvSpPr>
          <p:cNvPr id="25" name="Flowchart: Connector 24">
            <a:extLst>
              <a:ext uri="{FF2B5EF4-FFF2-40B4-BE49-F238E27FC236}">
                <a16:creationId xmlns:a16="http://schemas.microsoft.com/office/drawing/2014/main" id="{EDA22017-700A-43B3-99A1-2A7F73AA6376}"/>
              </a:ext>
            </a:extLst>
          </p:cNvPr>
          <p:cNvSpPr/>
          <p:nvPr/>
        </p:nvSpPr>
        <p:spPr>
          <a:xfrm>
            <a:off x="2516678" y="3360543"/>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Civic Groups</a:t>
            </a:r>
          </a:p>
        </p:txBody>
      </p:sp>
      <p:sp>
        <p:nvSpPr>
          <p:cNvPr id="26" name="Flowchart: Connector 25">
            <a:extLst>
              <a:ext uri="{FF2B5EF4-FFF2-40B4-BE49-F238E27FC236}">
                <a16:creationId xmlns:a16="http://schemas.microsoft.com/office/drawing/2014/main" id="{381E939C-AB99-4961-B29A-EF0E17D6A0BB}"/>
              </a:ext>
            </a:extLst>
          </p:cNvPr>
          <p:cNvSpPr/>
          <p:nvPr/>
        </p:nvSpPr>
        <p:spPr>
          <a:xfrm>
            <a:off x="2458018" y="2007113"/>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Healthcare</a:t>
            </a:r>
          </a:p>
        </p:txBody>
      </p:sp>
      <p:sp>
        <p:nvSpPr>
          <p:cNvPr id="27" name="Flowchart: Connector 26">
            <a:extLst>
              <a:ext uri="{FF2B5EF4-FFF2-40B4-BE49-F238E27FC236}">
                <a16:creationId xmlns:a16="http://schemas.microsoft.com/office/drawing/2014/main" id="{79E70A52-8277-40CB-8422-87DC552586A7}"/>
              </a:ext>
            </a:extLst>
          </p:cNvPr>
          <p:cNvSpPr/>
          <p:nvPr/>
        </p:nvSpPr>
        <p:spPr>
          <a:xfrm>
            <a:off x="3209407" y="83519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State, Local, Tribal Agencies</a:t>
            </a:r>
          </a:p>
        </p:txBody>
      </p:sp>
      <p:sp>
        <p:nvSpPr>
          <p:cNvPr id="28" name="Flowchart: Connector 27">
            <a:extLst>
              <a:ext uri="{FF2B5EF4-FFF2-40B4-BE49-F238E27FC236}">
                <a16:creationId xmlns:a16="http://schemas.microsoft.com/office/drawing/2014/main" id="{0155D554-65C9-4AAF-B386-DBD1A844CEE7}"/>
              </a:ext>
            </a:extLst>
          </p:cNvPr>
          <p:cNvSpPr/>
          <p:nvPr/>
        </p:nvSpPr>
        <p:spPr>
          <a:xfrm>
            <a:off x="4630943" y="263497"/>
            <a:ext cx="1370186" cy="128218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Other</a:t>
            </a:r>
          </a:p>
        </p:txBody>
      </p:sp>
      <p:sp>
        <p:nvSpPr>
          <p:cNvPr id="29" name="TextBox 28">
            <a:extLst>
              <a:ext uri="{FF2B5EF4-FFF2-40B4-BE49-F238E27FC236}">
                <a16:creationId xmlns:a16="http://schemas.microsoft.com/office/drawing/2014/main" id="{CD0AE1CF-0962-402C-A18A-2B51F43A618E}"/>
              </a:ext>
            </a:extLst>
          </p:cNvPr>
          <p:cNvSpPr txBox="1"/>
          <p:nvPr/>
        </p:nvSpPr>
        <p:spPr>
          <a:xfrm>
            <a:off x="4793178" y="2229077"/>
            <a:ext cx="2508373" cy="1754326"/>
          </a:xfrm>
          <a:prstGeom prst="rect">
            <a:avLst/>
          </a:prstGeom>
          <a:noFill/>
        </p:spPr>
        <p:txBody>
          <a:bodyPr wrap="square" rtlCol="0">
            <a:spAutoFit/>
          </a:bodyPr>
          <a:lstStyle/>
          <a:p>
            <a:pPr algn="ctr"/>
            <a:r>
              <a:rPr lang="en-US" sz="3600" b="1" dirty="0">
                <a:solidFill>
                  <a:srgbClr val="C00000"/>
                </a:solidFill>
              </a:rPr>
              <a:t>12 Community Sectors</a:t>
            </a:r>
          </a:p>
        </p:txBody>
      </p:sp>
      <p:pic>
        <p:nvPicPr>
          <p:cNvPr id="31" name="Picture 30" descr="A drawing of a cartoon character&#10;&#10;Description automatically generated">
            <a:extLst>
              <a:ext uri="{FF2B5EF4-FFF2-40B4-BE49-F238E27FC236}">
                <a16:creationId xmlns:a16="http://schemas.microsoft.com/office/drawing/2014/main" id="{6562F712-2E2E-4F97-809F-9C844C0F7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93098"/>
            <a:ext cx="670364" cy="670364"/>
          </a:xfrm>
          <a:prstGeom prst="rect">
            <a:avLst/>
          </a:prstGeom>
        </p:spPr>
      </p:pic>
      <p:sp>
        <p:nvSpPr>
          <p:cNvPr id="32" name="TextBox 31">
            <a:extLst>
              <a:ext uri="{FF2B5EF4-FFF2-40B4-BE49-F238E27FC236}">
                <a16:creationId xmlns:a16="http://schemas.microsoft.com/office/drawing/2014/main" id="{F675DB3A-D766-4F86-8160-D60F33B08D9F}"/>
              </a:ext>
            </a:extLst>
          </p:cNvPr>
          <p:cNvSpPr txBox="1"/>
          <p:nvPr/>
        </p:nvSpPr>
        <p:spPr>
          <a:xfrm>
            <a:off x="-4477" y="3563462"/>
            <a:ext cx="2419962" cy="3139321"/>
          </a:xfrm>
          <a:prstGeom prst="rect">
            <a:avLst/>
          </a:prstGeom>
          <a:noFill/>
          <a:ln>
            <a:solidFill>
              <a:schemeClr val="accent1">
                <a:shade val="50000"/>
              </a:schemeClr>
            </a:solidFill>
          </a:ln>
        </p:spPr>
        <p:txBody>
          <a:bodyPr wrap="square" rtlCol="0">
            <a:spAutoFit/>
          </a:bodyPr>
          <a:lstStyle/>
          <a:p>
            <a:r>
              <a:rPr lang="en-US" dirty="0"/>
              <a:t>Pro tip: While the 12 </a:t>
            </a:r>
          </a:p>
          <a:p>
            <a:r>
              <a:rPr lang="en-US" dirty="0"/>
              <a:t>Sectors are common to coalitions, you can add to this chart by inserting specific examples of sector representative from within your coalition.  You can also identify any sectors that may be missing. </a:t>
            </a:r>
          </a:p>
        </p:txBody>
      </p:sp>
    </p:spTree>
    <p:extLst>
      <p:ext uri="{BB962C8B-B14F-4D97-AF65-F5344CB8AC3E}">
        <p14:creationId xmlns:p14="http://schemas.microsoft.com/office/powerpoint/2010/main" val="254452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alpha val="76000"/>
          </a:srgb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3CD5F8-3482-447C-B64A-B7F317A7259B}"/>
              </a:ext>
            </a:extLst>
          </p:cNvPr>
          <p:cNvSpPr txBox="1"/>
          <p:nvPr/>
        </p:nvSpPr>
        <p:spPr>
          <a:xfrm>
            <a:off x="1190480" y="782121"/>
            <a:ext cx="10208525" cy="6771084"/>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Provides an in-depth level template for coalitions to follow to provide a deep understanding of the needs, strategies, and data surrounding the daily and long-term work of the coalition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200" dirty="0">
              <a:solidFill>
                <a:prstClr val="white"/>
              </a:solidFill>
              <a:latin typeface="Calibri" panose="020F0502020204030204"/>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Calibri" panose="020F0502020204030204"/>
              </a:rPr>
              <a:t>Leverage breath of coalition assets to secure sustainability and funding</a:t>
            </a: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Simple to fill template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a:solidFill>
                  <a:prstClr val="white"/>
                </a:solidFill>
                <a:latin typeface="Calibri" panose="020F0502020204030204"/>
              </a:rPr>
              <a:t>C</a:t>
            </a:r>
            <a:r>
              <a:rPr kumimoji="0" lang="en-US" sz="3200" b="0" i="0" u="none" strike="noStrike" kern="1200" cap="none" spc="0" normalizeH="0" baseline="0" noProof="0" dirty="0" err="1">
                <a:ln>
                  <a:noFill/>
                </a:ln>
                <a:solidFill>
                  <a:prstClr val="white"/>
                </a:solidFill>
                <a:effectLst/>
                <a:uLnTx/>
                <a:uFillTx/>
                <a:latin typeface="Calibri" panose="020F0502020204030204"/>
                <a:ea typeface="+mn-ea"/>
                <a:cs typeface="+mn-cs"/>
              </a:rPr>
              <a:t>ustomize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content by coalition and audience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597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33B89-A972-4C54-B690-0367756F2441}"/>
              </a:ext>
            </a:extLst>
          </p:cNvPr>
          <p:cNvSpPr>
            <a:spLocks noGrp="1"/>
          </p:cNvSpPr>
          <p:nvPr>
            <p:ph type="title"/>
          </p:nvPr>
        </p:nvSpPr>
        <p:spPr/>
        <p:txBody>
          <a:bodyPr/>
          <a:lstStyle/>
          <a:p>
            <a:r>
              <a:rPr lang="en-US" dirty="0"/>
              <a:t>Member Roles</a:t>
            </a:r>
          </a:p>
        </p:txBody>
      </p:sp>
      <p:sp>
        <p:nvSpPr>
          <p:cNvPr id="3" name="Content Placeholder 2">
            <a:extLst>
              <a:ext uri="{FF2B5EF4-FFF2-40B4-BE49-F238E27FC236}">
                <a16:creationId xmlns:a16="http://schemas.microsoft.com/office/drawing/2014/main" id="{E4965D43-7376-45FC-9638-A2F305CEBF2D}"/>
              </a:ext>
            </a:extLst>
          </p:cNvPr>
          <p:cNvSpPr>
            <a:spLocks noGrp="1"/>
          </p:cNvSpPr>
          <p:nvPr>
            <p:ph idx="1"/>
          </p:nvPr>
        </p:nvSpPr>
        <p:spPr/>
        <p:txBody>
          <a:bodyPr/>
          <a:lstStyle/>
          <a:p>
            <a:r>
              <a:rPr lang="en-US" dirty="0"/>
              <a:t>List items that members do,  participate in, and help with</a:t>
            </a:r>
          </a:p>
        </p:txBody>
      </p:sp>
    </p:spTree>
    <p:extLst>
      <p:ext uri="{BB962C8B-B14F-4D97-AF65-F5344CB8AC3E}">
        <p14:creationId xmlns:p14="http://schemas.microsoft.com/office/powerpoint/2010/main" val="3934279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Roles by Time</a:t>
            </a:r>
          </a:p>
        </p:txBody>
      </p:sp>
      <p:sp>
        <p:nvSpPr>
          <p:cNvPr id="3" name="Content Placeholder 2"/>
          <p:cNvSpPr>
            <a:spLocks noGrp="1"/>
          </p:cNvSpPr>
          <p:nvPr>
            <p:ph idx="1"/>
          </p:nvPr>
        </p:nvSpPr>
        <p:spPr/>
        <p:txBody>
          <a:bodyPr>
            <a:normAutofit fontScale="92500" lnSpcReduction="10000"/>
          </a:bodyPr>
          <a:lstStyle/>
          <a:p>
            <a:r>
              <a:rPr lang="en-US" dirty="0"/>
              <a:t>What role(s) can a member or sector play within a given amount of time in a month? Example: 3 hours</a:t>
            </a:r>
          </a:p>
          <a:p>
            <a:endParaRPr lang="en-US" dirty="0"/>
          </a:p>
          <a:p>
            <a:r>
              <a:rPr lang="en-US" dirty="0"/>
              <a:t>Attend the Coalition Meeting – 1 hr. </a:t>
            </a:r>
          </a:p>
          <a:p>
            <a:r>
              <a:rPr lang="en-US" dirty="0"/>
              <a:t>Implement coalition activities and messaging into your sector/network - .5hr</a:t>
            </a:r>
          </a:p>
          <a:p>
            <a:r>
              <a:rPr lang="en-US" dirty="0"/>
              <a:t>Attend a coalition event – 1.5 hr. </a:t>
            </a:r>
          </a:p>
          <a:p>
            <a:endParaRPr lang="en-US" dirty="0"/>
          </a:p>
          <a:p>
            <a:pPr marL="0" indent="0">
              <a:buNone/>
            </a:pPr>
            <a:r>
              <a:rPr lang="en-US" dirty="0"/>
              <a:t>* The role will vary by audience and sector. The Key is to embed your members and sectors within the SPF model beyond the coalition meetings. </a:t>
            </a:r>
          </a:p>
        </p:txBody>
      </p:sp>
    </p:spTree>
    <p:extLst>
      <p:ext uri="{BB962C8B-B14F-4D97-AF65-F5344CB8AC3E}">
        <p14:creationId xmlns:p14="http://schemas.microsoft.com/office/powerpoint/2010/main" val="787238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05760-E6B5-45BC-88FF-BE7165B6EC7D}"/>
              </a:ext>
            </a:extLst>
          </p:cNvPr>
          <p:cNvSpPr>
            <a:spLocks noGrp="1"/>
          </p:cNvSpPr>
          <p:nvPr>
            <p:ph type="title"/>
          </p:nvPr>
        </p:nvSpPr>
        <p:spPr/>
        <p:txBody>
          <a:bodyPr/>
          <a:lstStyle/>
          <a:p>
            <a:r>
              <a:rPr lang="en-US" dirty="0"/>
              <a:t>Funding</a:t>
            </a:r>
          </a:p>
        </p:txBody>
      </p:sp>
      <p:sp>
        <p:nvSpPr>
          <p:cNvPr id="3" name="Content Placeholder 2">
            <a:extLst>
              <a:ext uri="{FF2B5EF4-FFF2-40B4-BE49-F238E27FC236}">
                <a16:creationId xmlns:a16="http://schemas.microsoft.com/office/drawing/2014/main" id="{14EE9AE8-4409-4E72-9EB4-DD5D9F58FD83}"/>
              </a:ext>
            </a:extLst>
          </p:cNvPr>
          <p:cNvSpPr>
            <a:spLocks noGrp="1"/>
          </p:cNvSpPr>
          <p:nvPr>
            <p:ph idx="1"/>
          </p:nvPr>
        </p:nvSpPr>
        <p:spPr/>
        <p:txBody>
          <a:bodyPr/>
          <a:lstStyle/>
          <a:p>
            <a:r>
              <a:rPr lang="en-US" dirty="0"/>
              <a:t>Funding Source 1- Description and focus</a:t>
            </a:r>
          </a:p>
          <a:p>
            <a:r>
              <a:rPr lang="en-US" dirty="0"/>
              <a:t>Funding Source 2 – Description and focus</a:t>
            </a:r>
          </a:p>
          <a:p>
            <a:r>
              <a:rPr lang="en-US" dirty="0"/>
              <a:t>Funding Source 3-Description and focus</a:t>
            </a:r>
          </a:p>
        </p:txBody>
      </p:sp>
    </p:spTree>
    <p:extLst>
      <p:ext uri="{BB962C8B-B14F-4D97-AF65-F5344CB8AC3E}">
        <p14:creationId xmlns:p14="http://schemas.microsoft.com/office/powerpoint/2010/main" val="120351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0FC7A-CB1D-41C7-8658-8115606F4510}"/>
              </a:ext>
            </a:extLst>
          </p:cNvPr>
          <p:cNvSpPr>
            <a:spLocks noGrp="1"/>
          </p:cNvSpPr>
          <p:nvPr>
            <p:ph type="title"/>
          </p:nvPr>
        </p:nvSpPr>
        <p:spPr/>
        <p:txBody>
          <a:bodyPr/>
          <a:lstStyle/>
          <a:p>
            <a:r>
              <a:rPr lang="en-US" dirty="0"/>
              <a:t>Community Events</a:t>
            </a:r>
          </a:p>
        </p:txBody>
      </p:sp>
      <p:sp>
        <p:nvSpPr>
          <p:cNvPr id="3" name="Content Placeholder 2">
            <a:extLst>
              <a:ext uri="{FF2B5EF4-FFF2-40B4-BE49-F238E27FC236}">
                <a16:creationId xmlns:a16="http://schemas.microsoft.com/office/drawing/2014/main" id="{8F29D308-FEEA-4A5F-9363-4A742E469721}"/>
              </a:ext>
            </a:extLst>
          </p:cNvPr>
          <p:cNvSpPr>
            <a:spLocks noGrp="1"/>
          </p:cNvSpPr>
          <p:nvPr>
            <p:ph idx="1"/>
          </p:nvPr>
        </p:nvSpPr>
        <p:spPr/>
        <p:txBody>
          <a:bodyPr/>
          <a:lstStyle/>
          <a:p>
            <a:r>
              <a:rPr lang="en-US" dirty="0"/>
              <a:t>Insert photos or graphics of community events</a:t>
            </a:r>
          </a:p>
        </p:txBody>
      </p:sp>
    </p:spTree>
    <p:extLst>
      <p:ext uri="{BB962C8B-B14F-4D97-AF65-F5344CB8AC3E}">
        <p14:creationId xmlns:p14="http://schemas.microsoft.com/office/powerpoint/2010/main" val="3978000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57BDF-F93E-4CE5-9159-A8C1B4CC0C34}"/>
              </a:ext>
            </a:extLst>
          </p:cNvPr>
          <p:cNvSpPr>
            <a:spLocks noGrp="1"/>
          </p:cNvSpPr>
          <p:nvPr>
            <p:ph type="title"/>
          </p:nvPr>
        </p:nvSpPr>
        <p:spPr/>
        <p:txBody>
          <a:bodyPr/>
          <a:lstStyle/>
          <a:p>
            <a:r>
              <a:rPr lang="en-US" dirty="0"/>
              <a:t>Coalition Information and Contacts</a:t>
            </a:r>
          </a:p>
        </p:txBody>
      </p:sp>
      <p:sp>
        <p:nvSpPr>
          <p:cNvPr id="3" name="Content Placeholder 2">
            <a:extLst>
              <a:ext uri="{FF2B5EF4-FFF2-40B4-BE49-F238E27FC236}">
                <a16:creationId xmlns:a16="http://schemas.microsoft.com/office/drawing/2014/main" id="{D364972B-0C2D-4872-A5D5-6D76D01F3DFB}"/>
              </a:ext>
            </a:extLst>
          </p:cNvPr>
          <p:cNvSpPr>
            <a:spLocks noGrp="1"/>
          </p:cNvSpPr>
          <p:nvPr>
            <p:ph idx="1"/>
          </p:nvPr>
        </p:nvSpPr>
        <p:spPr/>
        <p:txBody>
          <a:bodyPr/>
          <a:lstStyle/>
          <a:p>
            <a:r>
              <a:rPr lang="en-US" dirty="0"/>
              <a:t>Days/times/location of meetings for full coalition and committees</a:t>
            </a:r>
          </a:p>
          <a:p>
            <a:r>
              <a:rPr lang="en-US" dirty="0"/>
              <a:t>Website</a:t>
            </a:r>
          </a:p>
          <a:p>
            <a:r>
              <a:rPr lang="en-US" dirty="0"/>
              <a:t>Email</a:t>
            </a:r>
          </a:p>
          <a:p>
            <a:r>
              <a:rPr lang="en-US" dirty="0"/>
              <a:t>Phone</a:t>
            </a:r>
          </a:p>
          <a:p>
            <a:r>
              <a:rPr lang="en-US" dirty="0"/>
              <a:t>Facebook</a:t>
            </a:r>
          </a:p>
          <a:p>
            <a:r>
              <a:rPr lang="en-US" dirty="0"/>
              <a:t>Instagram</a:t>
            </a:r>
          </a:p>
          <a:p>
            <a:r>
              <a:rPr lang="en-US" dirty="0"/>
              <a:t>Twitter</a:t>
            </a:r>
          </a:p>
          <a:p>
            <a:r>
              <a:rPr lang="en-US" dirty="0"/>
              <a:t>Key contact information ( Coordinator, Chair, etc.) </a:t>
            </a:r>
          </a:p>
        </p:txBody>
      </p:sp>
    </p:spTree>
    <p:extLst>
      <p:ext uri="{BB962C8B-B14F-4D97-AF65-F5344CB8AC3E}">
        <p14:creationId xmlns:p14="http://schemas.microsoft.com/office/powerpoint/2010/main" val="2116474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317E2-B43C-4897-A75F-0006DA1788C1}"/>
              </a:ext>
            </a:extLst>
          </p:cNvPr>
          <p:cNvSpPr>
            <a:spLocks noGrp="1"/>
          </p:cNvSpPr>
          <p:nvPr>
            <p:ph type="title"/>
          </p:nvPr>
        </p:nvSpPr>
        <p:spPr/>
        <p:txBody>
          <a:bodyPr/>
          <a:lstStyle/>
          <a:p>
            <a:r>
              <a:rPr lang="en-US" dirty="0"/>
              <a:t>Regional Partners Slide</a:t>
            </a:r>
          </a:p>
        </p:txBody>
      </p:sp>
    </p:spTree>
    <p:extLst>
      <p:ext uri="{BB962C8B-B14F-4D97-AF65-F5344CB8AC3E}">
        <p14:creationId xmlns:p14="http://schemas.microsoft.com/office/powerpoint/2010/main" val="24173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4A6496D-E64F-4458-9CD1-8E8617923E78}"/>
              </a:ext>
            </a:extLst>
          </p:cNvPr>
          <p:cNvSpPr txBox="1"/>
          <p:nvPr/>
        </p:nvSpPr>
        <p:spPr>
          <a:xfrm>
            <a:off x="1241946" y="2412694"/>
            <a:ext cx="1075443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Cover Page: Insert Logo and Name of Coalition</a:t>
            </a:r>
          </a:p>
        </p:txBody>
      </p:sp>
    </p:spTree>
    <p:extLst>
      <p:ext uri="{BB962C8B-B14F-4D97-AF65-F5344CB8AC3E}">
        <p14:creationId xmlns:p14="http://schemas.microsoft.com/office/powerpoint/2010/main" val="159746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9B84-CF24-42F5-A631-7742A586789B}"/>
              </a:ext>
            </a:extLst>
          </p:cNvPr>
          <p:cNvSpPr>
            <a:spLocks noGrp="1"/>
          </p:cNvSpPr>
          <p:nvPr>
            <p:ph type="title"/>
          </p:nvPr>
        </p:nvSpPr>
        <p:spPr/>
        <p:txBody>
          <a:bodyPr/>
          <a:lstStyle/>
          <a:p>
            <a:r>
              <a:rPr lang="en-US" dirty="0"/>
              <a:t>Mission</a:t>
            </a:r>
          </a:p>
        </p:txBody>
      </p:sp>
      <p:sp>
        <p:nvSpPr>
          <p:cNvPr id="3" name="Content Placeholder 2">
            <a:extLst>
              <a:ext uri="{FF2B5EF4-FFF2-40B4-BE49-F238E27FC236}">
                <a16:creationId xmlns:a16="http://schemas.microsoft.com/office/drawing/2014/main" id="{623C4F0E-A00C-40F5-AC91-79A56482883D}"/>
              </a:ext>
            </a:extLst>
          </p:cNvPr>
          <p:cNvSpPr>
            <a:spLocks noGrp="1"/>
          </p:cNvSpPr>
          <p:nvPr>
            <p:ph idx="1"/>
          </p:nvPr>
        </p:nvSpPr>
        <p:spPr/>
        <p:txBody>
          <a:bodyPr/>
          <a:lstStyle/>
          <a:p>
            <a:r>
              <a:rPr lang="en-US" dirty="0"/>
              <a:t>Insert Coalition Mission Statement</a:t>
            </a:r>
          </a:p>
          <a:p>
            <a:r>
              <a:rPr lang="en-US" dirty="0"/>
              <a:t>A brief history of the Coalition</a:t>
            </a:r>
          </a:p>
        </p:txBody>
      </p:sp>
    </p:spTree>
    <p:extLst>
      <p:ext uri="{BB962C8B-B14F-4D97-AF65-F5344CB8AC3E}">
        <p14:creationId xmlns:p14="http://schemas.microsoft.com/office/powerpoint/2010/main" val="197354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90EB0-E86B-4C7C-8117-8A47A8676CC4}"/>
              </a:ext>
            </a:extLst>
          </p:cNvPr>
          <p:cNvSpPr>
            <a:spLocks noGrp="1"/>
          </p:cNvSpPr>
          <p:nvPr>
            <p:ph type="title"/>
          </p:nvPr>
        </p:nvSpPr>
        <p:spPr/>
        <p:txBody>
          <a:bodyPr/>
          <a:lstStyle/>
          <a:p>
            <a:r>
              <a:rPr lang="en-US" dirty="0"/>
              <a:t>What is Prevention and the Strategic Prevention  Framework?</a:t>
            </a:r>
          </a:p>
        </p:txBody>
      </p:sp>
      <p:sp>
        <p:nvSpPr>
          <p:cNvPr id="3" name="Content Placeholder 2">
            <a:extLst>
              <a:ext uri="{FF2B5EF4-FFF2-40B4-BE49-F238E27FC236}">
                <a16:creationId xmlns:a16="http://schemas.microsoft.com/office/drawing/2014/main" id="{567E0E55-7758-44BF-870B-D3937CEF0474}"/>
              </a:ext>
            </a:extLst>
          </p:cNvPr>
          <p:cNvSpPr>
            <a:spLocks noGrp="1"/>
          </p:cNvSpPr>
          <p:nvPr>
            <p:ph idx="1"/>
          </p:nvPr>
        </p:nvSpPr>
        <p:spPr/>
        <p:txBody>
          <a:bodyPr/>
          <a:lstStyle/>
          <a:p>
            <a:r>
              <a:rPr lang="en-US" dirty="0"/>
              <a:t>Insert definition </a:t>
            </a:r>
          </a:p>
          <a:p>
            <a:r>
              <a:rPr lang="en-US" dirty="0"/>
              <a:t>Insert Purpose of SPF program </a:t>
            </a:r>
          </a:p>
          <a:p>
            <a:r>
              <a:rPr lang="en-US" dirty="0"/>
              <a:t>Insert health model continuum of care graphic</a:t>
            </a:r>
          </a:p>
        </p:txBody>
      </p:sp>
    </p:spTree>
    <p:extLst>
      <p:ext uri="{BB962C8B-B14F-4D97-AF65-F5344CB8AC3E}">
        <p14:creationId xmlns:p14="http://schemas.microsoft.com/office/powerpoint/2010/main" val="64590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D8067-9211-4FD3-A37F-209418AF2566}"/>
              </a:ext>
            </a:extLst>
          </p:cNvPr>
          <p:cNvSpPr>
            <a:spLocks noGrp="1"/>
          </p:cNvSpPr>
          <p:nvPr>
            <p:ph type="title"/>
          </p:nvPr>
        </p:nvSpPr>
        <p:spPr/>
        <p:txBody>
          <a:bodyPr/>
          <a:lstStyle/>
          <a:p>
            <a:r>
              <a:rPr lang="en-US" dirty="0"/>
              <a:t>Insert SPF Information</a:t>
            </a:r>
          </a:p>
        </p:txBody>
      </p:sp>
      <p:sp>
        <p:nvSpPr>
          <p:cNvPr id="3" name="Content Placeholder 2">
            <a:extLst>
              <a:ext uri="{FF2B5EF4-FFF2-40B4-BE49-F238E27FC236}">
                <a16:creationId xmlns:a16="http://schemas.microsoft.com/office/drawing/2014/main" id="{FF07BAD2-4087-47B5-AD26-59276436CCA1}"/>
              </a:ext>
            </a:extLst>
          </p:cNvPr>
          <p:cNvSpPr>
            <a:spLocks noGrp="1"/>
          </p:cNvSpPr>
          <p:nvPr>
            <p:ph idx="1"/>
          </p:nvPr>
        </p:nvSpPr>
        <p:spPr/>
        <p:txBody>
          <a:bodyPr/>
          <a:lstStyle/>
          <a:p>
            <a:r>
              <a:rPr lang="en-US" dirty="0"/>
              <a:t>The Strategic Prevention Framework (SPF) rationale</a:t>
            </a:r>
          </a:p>
          <a:p>
            <a:r>
              <a:rPr lang="en-US" dirty="0"/>
              <a:t>Brief summary of each step</a:t>
            </a:r>
          </a:p>
        </p:txBody>
      </p:sp>
    </p:spTree>
    <p:extLst>
      <p:ext uri="{BB962C8B-B14F-4D97-AF65-F5344CB8AC3E}">
        <p14:creationId xmlns:p14="http://schemas.microsoft.com/office/powerpoint/2010/main" val="408459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4E673-9A55-4B21-99E3-CF88740AB761}"/>
              </a:ext>
            </a:extLst>
          </p:cNvPr>
          <p:cNvSpPr>
            <a:spLocks noGrp="1"/>
          </p:cNvSpPr>
          <p:nvPr>
            <p:ph type="title"/>
          </p:nvPr>
        </p:nvSpPr>
        <p:spPr/>
        <p:txBody>
          <a:bodyPr/>
          <a:lstStyle/>
          <a:p>
            <a:r>
              <a:rPr lang="en-US" dirty="0"/>
              <a:t>SPF </a:t>
            </a:r>
          </a:p>
        </p:txBody>
      </p:sp>
      <p:sp>
        <p:nvSpPr>
          <p:cNvPr id="3" name="Content Placeholder 2">
            <a:extLst>
              <a:ext uri="{FF2B5EF4-FFF2-40B4-BE49-F238E27FC236}">
                <a16:creationId xmlns:a16="http://schemas.microsoft.com/office/drawing/2014/main" id="{0E725EBA-2C75-4CCB-84E8-D60917E99DFD}"/>
              </a:ext>
            </a:extLst>
          </p:cNvPr>
          <p:cNvSpPr>
            <a:spLocks noGrp="1"/>
          </p:cNvSpPr>
          <p:nvPr>
            <p:ph idx="1"/>
          </p:nvPr>
        </p:nvSpPr>
        <p:spPr/>
        <p:txBody>
          <a:bodyPr/>
          <a:lstStyle/>
          <a:p>
            <a:r>
              <a:rPr lang="en-US" dirty="0"/>
              <a:t>General overview of SPF</a:t>
            </a:r>
          </a:p>
          <a:p>
            <a:r>
              <a:rPr lang="en-US" dirty="0"/>
              <a:t>SPF Rationale</a:t>
            </a:r>
          </a:p>
          <a:p>
            <a:r>
              <a:rPr lang="en-US" dirty="0"/>
              <a:t>Link to SPF Guide</a:t>
            </a:r>
          </a:p>
        </p:txBody>
      </p:sp>
    </p:spTree>
    <p:extLst>
      <p:ext uri="{BB962C8B-B14F-4D97-AF65-F5344CB8AC3E}">
        <p14:creationId xmlns:p14="http://schemas.microsoft.com/office/powerpoint/2010/main" val="45510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2E61-DAAD-468B-9622-6718F0E4C3C9}"/>
              </a:ext>
            </a:extLst>
          </p:cNvPr>
          <p:cNvSpPr>
            <a:spLocks noGrp="1"/>
          </p:cNvSpPr>
          <p:nvPr>
            <p:ph type="title"/>
          </p:nvPr>
        </p:nvSpPr>
        <p:spPr/>
        <p:txBody>
          <a:bodyPr/>
          <a:lstStyle/>
          <a:p>
            <a:r>
              <a:rPr lang="en-US" dirty="0"/>
              <a:t>Needs Assessment and Strategic Plan</a:t>
            </a:r>
          </a:p>
        </p:txBody>
      </p:sp>
      <p:sp>
        <p:nvSpPr>
          <p:cNvPr id="3" name="Content Placeholder 2">
            <a:extLst>
              <a:ext uri="{FF2B5EF4-FFF2-40B4-BE49-F238E27FC236}">
                <a16:creationId xmlns:a16="http://schemas.microsoft.com/office/drawing/2014/main" id="{6AF59F00-89CF-4615-8DEF-5AD8884AA83D}"/>
              </a:ext>
            </a:extLst>
          </p:cNvPr>
          <p:cNvSpPr>
            <a:spLocks noGrp="1"/>
          </p:cNvSpPr>
          <p:nvPr>
            <p:ph idx="1"/>
          </p:nvPr>
        </p:nvSpPr>
        <p:spPr/>
        <p:txBody>
          <a:bodyPr/>
          <a:lstStyle/>
          <a:p>
            <a:r>
              <a:rPr lang="en-US" dirty="0"/>
              <a:t>Insert summary of your coalitions original Needs Assessment: </a:t>
            </a:r>
          </a:p>
          <a:p>
            <a:r>
              <a:rPr lang="en-US" dirty="0"/>
              <a:t>Include priority substance, target population, risk and protective factors</a:t>
            </a:r>
          </a:p>
          <a:p>
            <a:r>
              <a:rPr lang="en-US" dirty="0"/>
              <a:t>Insert link to full Needs Assessment Document</a:t>
            </a:r>
          </a:p>
          <a:p>
            <a:endParaRPr lang="en-US" dirty="0"/>
          </a:p>
          <a:p>
            <a:r>
              <a:rPr lang="en-US" dirty="0"/>
              <a:t>Insert summary of your coalitions strategic plan</a:t>
            </a:r>
          </a:p>
          <a:p>
            <a:pPr lvl="1"/>
            <a:r>
              <a:rPr lang="en-US" dirty="0"/>
              <a:t>Include main strategies that are to be employed to meet needs assessment</a:t>
            </a:r>
          </a:p>
          <a:p>
            <a:r>
              <a:rPr lang="en-US" dirty="0"/>
              <a:t>Insert link to full Strategic Plan</a:t>
            </a:r>
          </a:p>
          <a:p>
            <a:endParaRPr lang="en-US" dirty="0"/>
          </a:p>
        </p:txBody>
      </p:sp>
    </p:spTree>
    <p:extLst>
      <p:ext uri="{BB962C8B-B14F-4D97-AF65-F5344CB8AC3E}">
        <p14:creationId xmlns:p14="http://schemas.microsoft.com/office/powerpoint/2010/main" val="417013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72108-2AFE-4B60-BCB8-470F858388EA}"/>
              </a:ext>
            </a:extLst>
          </p:cNvPr>
          <p:cNvSpPr>
            <a:spLocks noGrp="1"/>
          </p:cNvSpPr>
          <p:nvPr>
            <p:ph type="title"/>
          </p:nvPr>
        </p:nvSpPr>
        <p:spPr/>
        <p:txBody>
          <a:bodyPr/>
          <a:lstStyle/>
          <a:p>
            <a:r>
              <a:rPr lang="en-US" dirty="0"/>
              <a:t>Implementation Plan</a:t>
            </a:r>
          </a:p>
        </p:txBody>
      </p:sp>
      <p:sp>
        <p:nvSpPr>
          <p:cNvPr id="3" name="Content Placeholder 2">
            <a:extLst>
              <a:ext uri="{FF2B5EF4-FFF2-40B4-BE49-F238E27FC236}">
                <a16:creationId xmlns:a16="http://schemas.microsoft.com/office/drawing/2014/main" id="{EE63E798-AF88-4982-BF38-54FA193335D6}"/>
              </a:ext>
            </a:extLst>
          </p:cNvPr>
          <p:cNvSpPr>
            <a:spLocks noGrp="1"/>
          </p:cNvSpPr>
          <p:nvPr>
            <p:ph idx="1"/>
          </p:nvPr>
        </p:nvSpPr>
        <p:spPr/>
        <p:txBody>
          <a:bodyPr/>
          <a:lstStyle/>
          <a:p>
            <a:r>
              <a:rPr lang="en-US" dirty="0"/>
              <a:t>List current year focus areas</a:t>
            </a:r>
          </a:p>
          <a:p>
            <a:r>
              <a:rPr lang="en-US" dirty="0"/>
              <a:t>Link to implementation plan</a:t>
            </a:r>
          </a:p>
        </p:txBody>
      </p:sp>
    </p:spTree>
    <p:extLst>
      <p:ext uri="{BB962C8B-B14F-4D97-AF65-F5344CB8AC3E}">
        <p14:creationId xmlns:p14="http://schemas.microsoft.com/office/powerpoint/2010/main" val="1050654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74985</TotalTime>
  <Words>723</Words>
  <Application>Microsoft Office PowerPoint</Application>
  <PresentationFormat>Widescreen</PresentationFormat>
  <Paragraphs>119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Mission</vt:lpstr>
      <vt:lpstr>What is Prevention and the Strategic Prevention  Framework?</vt:lpstr>
      <vt:lpstr>Insert SPF Information</vt:lpstr>
      <vt:lpstr>SPF </vt:lpstr>
      <vt:lpstr>Needs Assessment and Strategic Plan</vt:lpstr>
      <vt:lpstr>Implementation Plan</vt:lpstr>
      <vt:lpstr>Evaluation Information</vt:lpstr>
      <vt:lpstr>Main Goals and Data</vt:lpstr>
      <vt:lpstr>Sustainability</vt:lpstr>
      <vt:lpstr>Local Prevention Councils</vt:lpstr>
      <vt:lpstr>Other Key Documents</vt:lpstr>
      <vt:lpstr>Social Norms Media Campaigns</vt:lpstr>
      <vt:lpstr>Structure/Organization Chart</vt:lpstr>
      <vt:lpstr>Committees</vt:lpstr>
      <vt:lpstr>Title: Coalition Stakeholder Groups and Partnerships</vt:lpstr>
      <vt:lpstr>PowerPoint Presentation</vt:lpstr>
      <vt:lpstr>Member Roles</vt:lpstr>
      <vt:lpstr>Member Roles by Time</vt:lpstr>
      <vt:lpstr>Funding</vt:lpstr>
      <vt:lpstr>Community Events</vt:lpstr>
      <vt:lpstr>Coalition Information and Contacts</vt:lpstr>
      <vt:lpstr>Regional Partners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Shayona Montemurro</cp:lastModifiedBy>
  <cp:revision>57</cp:revision>
  <dcterms:created xsi:type="dcterms:W3CDTF">2020-07-22T13:31:50Z</dcterms:created>
  <dcterms:modified xsi:type="dcterms:W3CDTF">2021-11-24T01:38:53Z</dcterms:modified>
</cp:coreProperties>
</file>