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56" r:id="rId4"/>
    <p:sldId id="257" r:id="rId5"/>
    <p:sldId id="293" r:id="rId6"/>
    <p:sldId id="285" r:id="rId7"/>
    <p:sldId id="259" r:id="rId8"/>
    <p:sldId id="287" r:id="rId9"/>
    <p:sldId id="262" r:id="rId10"/>
    <p:sldId id="282" r:id="rId11"/>
    <p:sldId id="261" r:id="rId12"/>
    <p:sldId id="280" r:id="rId13"/>
    <p:sldId id="258" r:id="rId14"/>
    <p:sldId id="289" r:id="rId15"/>
    <p:sldId id="281" r:id="rId16"/>
    <p:sldId id="283" r:id="rId17"/>
    <p:sldId id="260" r:id="rId18"/>
    <p:sldId id="292"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87" d="100"/>
          <a:sy n="87" d="100"/>
        </p:scale>
        <p:origin x="1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A5D2E-3711-4D20-A680-86AD96155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9CA786-C936-4ACC-A0CD-EE0FCE3396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607308-9F54-486C-A50E-FB3F8761F155}"/>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5" name="Footer Placeholder 4">
            <a:extLst>
              <a:ext uri="{FF2B5EF4-FFF2-40B4-BE49-F238E27FC236}">
                <a16:creationId xmlns:a16="http://schemas.microsoft.com/office/drawing/2014/main" id="{39C9FA50-C4A0-4009-9E55-DB857F8A1B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E8A2F4-49D1-44F5-8338-7FA599BC752D}"/>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2880720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1004F-1B4A-45FD-AA75-C18F9108C6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0BECA4-5B89-4A8B-9651-2E4FCBD837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4F0A0-FC29-459F-8E38-B28221F1F0D1}"/>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5" name="Footer Placeholder 4">
            <a:extLst>
              <a:ext uri="{FF2B5EF4-FFF2-40B4-BE49-F238E27FC236}">
                <a16:creationId xmlns:a16="http://schemas.microsoft.com/office/drawing/2014/main" id="{1B5DABF3-3D82-4EC5-B931-7AEF13B455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1A4151-9E02-4456-BDE0-999152D31593}"/>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246088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37C09A-50FC-49E3-A2C0-00DFD3F7E4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E56F4B-C2DF-45D3-BDED-ECBDBE917B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F8585-8521-428A-A454-9E5C4B1ACF0F}"/>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5" name="Footer Placeholder 4">
            <a:extLst>
              <a:ext uri="{FF2B5EF4-FFF2-40B4-BE49-F238E27FC236}">
                <a16:creationId xmlns:a16="http://schemas.microsoft.com/office/drawing/2014/main" id="{F2CCD9F6-6542-4A25-834B-EAFCE05956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9712CA-9CD7-41EC-B793-71F6223CC822}"/>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327895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51782-4A0F-4BA1-91D3-0F871B61B1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7C0F0E-46BC-4D4D-B04E-7D2835D92E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71B91-8E84-4989-889F-90AF12B2B118}"/>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5" name="Footer Placeholder 4">
            <a:extLst>
              <a:ext uri="{FF2B5EF4-FFF2-40B4-BE49-F238E27FC236}">
                <a16:creationId xmlns:a16="http://schemas.microsoft.com/office/drawing/2014/main" id="{D233FA43-A218-45EA-98C7-66F1AC8A91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9B6A17-76C3-464E-80F3-30B9F1EA4385}"/>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106447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994D7-3888-4C81-95D8-D66018AFAF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58008C-7438-4093-9BEC-B2DE8AB776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A52FEA-86F1-4FBA-92F4-8635BC6DB466}"/>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5" name="Footer Placeholder 4">
            <a:extLst>
              <a:ext uri="{FF2B5EF4-FFF2-40B4-BE49-F238E27FC236}">
                <a16:creationId xmlns:a16="http://schemas.microsoft.com/office/drawing/2014/main" id="{28AC992E-3009-4CE9-A29C-9A7A2B86F9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E98323-F772-4BE7-8624-C6DA6C0C7492}"/>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397104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1781C-76F9-458F-A8AD-53D78F9416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914E1F-1165-4821-AA1C-1F85B7A914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A7B8DD-91DA-40E8-9341-2E4B917F35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D9394D-A738-4364-BD91-E02676A4D54F}"/>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6" name="Footer Placeholder 5">
            <a:extLst>
              <a:ext uri="{FF2B5EF4-FFF2-40B4-BE49-F238E27FC236}">
                <a16:creationId xmlns:a16="http://schemas.microsoft.com/office/drawing/2014/main" id="{FECD53A6-162E-470F-AD39-7257513126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A7F5B89-2EAA-42EA-AB34-87953D3892C0}"/>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425911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2B8D-0CC7-4345-963A-F3029A5602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486228-B918-44CF-BBE3-16B6BC22FA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5FD5AC-CE99-4E26-A58D-B869A6B2D0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6A22D7-41F9-4F5A-B24F-302412F142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DD77D8-A23B-48AB-8511-67A086276F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F54BBA-19C9-428B-85C4-44A3CE383492}"/>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8" name="Footer Placeholder 7">
            <a:extLst>
              <a:ext uri="{FF2B5EF4-FFF2-40B4-BE49-F238E27FC236}">
                <a16:creationId xmlns:a16="http://schemas.microsoft.com/office/drawing/2014/main" id="{EBB81393-7FAB-4FB3-96C7-3E211CFB12C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DA7C968-7C97-4A24-9D15-2BE6712D618A}"/>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251314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DDD6F-7076-4042-B2BE-EC17EF54B5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86285A-4BD6-4233-AF32-50AD0662D4FE}"/>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4" name="Footer Placeholder 3">
            <a:extLst>
              <a:ext uri="{FF2B5EF4-FFF2-40B4-BE49-F238E27FC236}">
                <a16:creationId xmlns:a16="http://schemas.microsoft.com/office/drawing/2014/main" id="{A80A78E0-5D3E-4996-960D-4BE2382433A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F53C8DF-EF47-4692-9882-E8DAA015F616}"/>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1390705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59FB99-CB65-41F6-8A73-A9C1B5357724}"/>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3" name="Footer Placeholder 2">
            <a:extLst>
              <a:ext uri="{FF2B5EF4-FFF2-40B4-BE49-F238E27FC236}">
                <a16:creationId xmlns:a16="http://schemas.microsoft.com/office/drawing/2014/main" id="{20590446-D6AB-4652-B642-D5A95B2BB12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1BD1DCC-22ED-4B1B-963A-0212199B8315}"/>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2080826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78BC-58E2-4A69-A4DD-003352A70D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EE916-720D-4FC1-B0E2-8C10AC499D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34DF7A-137A-43F7-8EC4-58020AE37A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085580-4696-4728-985C-DD871AAE6D5B}"/>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6" name="Footer Placeholder 5">
            <a:extLst>
              <a:ext uri="{FF2B5EF4-FFF2-40B4-BE49-F238E27FC236}">
                <a16:creationId xmlns:a16="http://schemas.microsoft.com/office/drawing/2014/main" id="{34C64150-3337-4DFA-BE20-5F643BC362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D61FE2-247C-46B5-8385-166AC745CCDB}"/>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105384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8E4F6-5685-4EE9-91EC-9DF75E4230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320899-A5FD-49A5-9C37-195409C893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8485CAD-AC75-48CB-831A-6A602C645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5013F7-86E3-4E6E-A7ED-0FC57C81F673}"/>
              </a:ext>
            </a:extLst>
          </p:cNvPr>
          <p:cNvSpPr>
            <a:spLocks noGrp="1"/>
          </p:cNvSpPr>
          <p:nvPr>
            <p:ph type="dt" sz="half" idx="10"/>
          </p:nvPr>
        </p:nvSpPr>
        <p:spPr/>
        <p:txBody>
          <a:bodyPr/>
          <a:lstStyle/>
          <a:p>
            <a:fld id="{80A33FEB-4A5B-431D-A9F2-FF4E33B3146F}" type="datetimeFigureOut">
              <a:rPr lang="en-US" smtClean="0"/>
              <a:t>9/21/2020</a:t>
            </a:fld>
            <a:endParaRPr lang="en-US" dirty="0"/>
          </a:p>
        </p:txBody>
      </p:sp>
      <p:sp>
        <p:nvSpPr>
          <p:cNvPr id="6" name="Footer Placeholder 5">
            <a:extLst>
              <a:ext uri="{FF2B5EF4-FFF2-40B4-BE49-F238E27FC236}">
                <a16:creationId xmlns:a16="http://schemas.microsoft.com/office/drawing/2014/main" id="{20B811CB-E942-4353-898D-C01C3A9219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D8BF248-D0DE-4B9D-8A52-1E2A6112E2A5}"/>
              </a:ext>
            </a:extLst>
          </p:cNvPr>
          <p:cNvSpPr>
            <a:spLocks noGrp="1"/>
          </p:cNvSpPr>
          <p:nvPr>
            <p:ph type="sldNum" sz="quarter" idx="12"/>
          </p:nvPr>
        </p:nvSpPr>
        <p:spPr/>
        <p:txBody>
          <a:bodyPr/>
          <a:lstStyle/>
          <a:p>
            <a:fld id="{C9B0390F-DD8A-4BC8-B14A-C192251A9011}" type="slidenum">
              <a:rPr lang="en-US" smtClean="0"/>
              <a:t>‹#›</a:t>
            </a:fld>
            <a:endParaRPr lang="en-US" dirty="0"/>
          </a:p>
        </p:txBody>
      </p:sp>
    </p:spTree>
    <p:extLst>
      <p:ext uri="{BB962C8B-B14F-4D97-AF65-F5344CB8AC3E}">
        <p14:creationId xmlns:p14="http://schemas.microsoft.com/office/powerpoint/2010/main" val="116572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4958C0-70F1-4456-BFAB-6EE36907A2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ABA758-2AAB-4BC0-B42C-175C7F5FA9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6E762-43C7-45E5-94EB-7B090950F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33FEB-4A5B-431D-A9F2-FF4E33B3146F}" type="datetimeFigureOut">
              <a:rPr lang="en-US" smtClean="0"/>
              <a:t>9/21/2020</a:t>
            </a:fld>
            <a:endParaRPr lang="en-US" dirty="0"/>
          </a:p>
        </p:txBody>
      </p:sp>
      <p:sp>
        <p:nvSpPr>
          <p:cNvPr id="5" name="Footer Placeholder 4">
            <a:extLst>
              <a:ext uri="{FF2B5EF4-FFF2-40B4-BE49-F238E27FC236}">
                <a16:creationId xmlns:a16="http://schemas.microsoft.com/office/drawing/2014/main" id="{1BC1F2F9-ADDF-48FA-B307-052B6E1A38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CB804BC-FBBC-4799-8F32-8E2ADE30C4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0390F-DD8A-4BC8-B14A-C192251A9011}" type="slidenum">
              <a:rPr lang="en-US" smtClean="0"/>
              <a:t>‹#›</a:t>
            </a:fld>
            <a:endParaRPr lang="en-US" dirty="0"/>
          </a:p>
        </p:txBody>
      </p:sp>
    </p:spTree>
    <p:extLst>
      <p:ext uri="{BB962C8B-B14F-4D97-AF65-F5344CB8AC3E}">
        <p14:creationId xmlns:p14="http://schemas.microsoft.com/office/powerpoint/2010/main" val="1247986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alpha val="66000"/>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22E339-3886-494D-96C8-4355890070E5}"/>
              </a:ext>
            </a:extLst>
          </p:cNvPr>
          <p:cNvSpPr txBox="1"/>
          <p:nvPr/>
        </p:nvSpPr>
        <p:spPr>
          <a:xfrm>
            <a:off x="1460311" y="1951630"/>
            <a:ext cx="9662614" cy="4154984"/>
          </a:xfrm>
          <a:prstGeom prst="rect">
            <a:avLst/>
          </a:prstGeom>
          <a:noFill/>
        </p:spPr>
        <p:txBody>
          <a:bodyPr wrap="square" rtlCol="0">
            <a:spAutoFit/>
          </a:bodyPr>
          <a:lstStyle/>
          <a:p>
            <a:pPr algn="ctr"/>
            <a:endParaRPr lang="en-US" sz="4400" b="1" dirty="0">
              <a:solidFill>
                <a:schemeClr val="bg1"/>
              </a:solidFill>
            </a:endParaRPr>
          </a:p>
          <a:p>
            <a:pPr algn="ctr"/>
            <a:endParaRPr lang="en-US" sz="4400" b="1" dirty="0">
              <a:solidFill>
                <a:schemeClr val="bg1"/>
              </a:solidFill>
            </a:endParaRPr>
          </a:p>
          <a:p>
            <a:pPr algn="ctr"/>
            <a:r>
              <a:rPr lang="en-US" sz="4400" b="1" dirty="0">
                <a:solidFill>
                  <a:schemeClr val="bg1"/>
                </a:solidFill>
              </a:rPr>
              <a:t>Coalition Member Onboarding Template </a:t>
            </a:r>
          </a:p>
          <a:p>
            <a:pPr algn="ctr"/>
            <a:r>
              <a:rPr lang="en-US" sz="4400" b="1" dirty="0">
                <a:solidFill>
                  <a:schemeClr val="bg1"/>
                </a:solidFill>
              </a:rPr>
              <a:t>Version “101”</a:t>
            </a:r>
          </a:p>
          <a:p>
            <a:pPr algn="ctr"/>
            <a:endParaRPr lang="en-US" sz="4400" b="1" dirty="0">
              <a:solidFill>
                <a:schemeClr val="bg1"/>
              </a:solidFill>
            </a:endParaRPr>
          </a:p>
          <a:p>
            <a:pPr algn="ctr"/>
            <a:endParaRPr lang="en-US" sz="4400" b="1" dirty="0">
              <a:solidFill>
                <a:schemeClr val="bg1"/>
              </a:solidFill>
            </a:endParaRPr>
          </a:p>
        </p:txBody>
      </p:sp>
      <p:pic>
        <p:nvPicPr>
          <p:cNvPr id="3" name="Picture 2" descr="A picture containing drawing&#10;&#10;Description automatically generated">
            <a:extLst>
              <a:ext uri="{FF2B5EF4-FFF2-40B4-BE49-F238E27FC236}">
                <a16:creationId xmlns:a16="http://schemas.microsoft.com/office/drawing/2014/main" id="{F31879A6-E1EF-4E98-8A97-D4974D46BF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574" y="490339"/>
            <a:ext cx="3107298" cy="1717602"/>
          </a:xfrm>
          <a:prstGeom prst="rect">
            <a:avLst/>
          </a:prstGeom>
        </p:spPr>
      </p:pic>
    </p:spTree>
    <p:extLst>
      <p:ext uri="{BB962C8B-B14F-4D97-AF65-F5344CB8AC3E}">
        <p14:creationId xmlns:p14="http://schemas.microsoft.com/office/powerpoint/2010/main" val="1527120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7ACDE-9326-4EAF-BB52-0F959640917E}"/>
              </a:ext>
            </a:extLst>
          </p:cNvPr>
          <p:cNvSpPr>
            <a:spLocks noGrp="1"/>
          </p:cNvSpPr>
          <p:nvPr>
            <p:ph type="title"/>
          </p:nvPr>
        </p:nvSpPr>
        <p:spPr/>
        <p:txBody>
          <a:bodyPr/>
          <a:lstStyle/>
          <a:p>
            <a:r>
              <a:rPr lang="en-US" dirty="0"/>
              <a:t>Local Prevention Councils</a:t>
            </a:r>
          </a:p>
        </p:txBody>
      </p:sp>
      <p:sp>
        <p:nvSpPr>
          <p:cNvPr id="3" name="Content Placeholder 2">
            <a:extLst>
              <a:ext uri="{FF2B5EF4-FFF2-40B4-BE49-F238E27FC236}">
                <a16:creationId xmlns:a16="http://schemas.microsoft.com/office/drawing/2014/main" id="{424A5B32-6BD2-453E-824A-F7BE23B899C4}"/>
              </a:ext>
            </a:extLst>
          </p:cNvPr>
          <p:cNvSpPr>
            <a:spLocks noGrp="1"/>
          </p:cNvSpPr>
          <p:nvPr>
            <p:ph idx="1"/>
          </p:nvPr>
        </p:nvSpPr>
        <p:spPr/>
        <p:txBody>
          <a:bodyPr/>
          <a:lstStyle/>
          <a:p>
            <a:r>
              <a:rPr lang="en-US" dirty="0"/>
              <a:t>Insert Specific LPC initiatives and focus</a:t>
            </a:r>
          </a:p>
          <a:p>
            <a:r>
              <a:rPr lang="en-US" dirty="0"/>
              <a:t>Insert Data and Goals relevant to the coalition LPC focus </a:t>
            </a:r>
          </a:p>
          <a:p>
            <a:r>
              <a:rPr lang="en-US" dirty="0"/>
              <a:t>Insert examples of LPC activities</a:t>
            </a:r>
          </a:p>
          <a:p>
            <a:r>
              <a:rPr lang="en-US" dirty="0"/>
              <a:t>List Accomplishments</a:t>
            </a:r>
          </a:p>
        </p:txBody>
      </p:sp>
    </p:spTree>
    <p:extLst>
      <p:ext uri="{BB962C8B-B14F-4D97-AF65-F5344CB8AC3E}">
        <p14:creationId xmlns:p14="http://schemas.microsoft.com/office/powerpoint/2010/main" val="2419000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6A08D-D76D-4D42-89E1-656C12D8DC89}"/>
              </a:ext>
            </a:extLst>
          </p:cNvPr>
          <p:cNvSpPr>
            <a:spLocks noGrp="1"/>
          </p:cNvSpPr>
          <p:nvPr>
            <p:ph type="title"/>
          </p:nvPr>
        </p:nvSpPr>
        <p:spPr/>
        <p:txBody>
          <a:bodyPr/>
          <a:lstStyle/>
          <a:p>
            <a:r>
              <a:rPr lang="en-US" dirty="0"/>
              <a:t>Coalition Structure</a:t>
            </a:r>
          </a:p>
        </p:txBody>
      </p:sp>
      <p:sp>
        <p:nvSpPr>
          <p:cNvPr id="3" name="Content Placeholder 2">
            <a:extLst>
              <a:ext uri="{FF2B5EF4-FFF2-40B4-BE49-F238E27FC236}">
                <a16:creationId xmlns:a16="http://schemas.microsoft.com/office/drawing/2014/main" id="{26CE43CD-AC85-412D-B36C-33698D6DBE64}"/>
              </a:ext>
            </a:extLst>
          </p:cNvPr>
          <p:cNvSpPr>
            <a:spLocks noGrp="1"/>
          </p:cNvSpPr>
          <p:nvPr>
            <p:ph idx="1"/>
          </p:nvPr>
        </p:nvSpPr>
        <p:spPr/>
        <p:txBody>
          <a:bodyPr/>
          <a:lstStyle/>
          <a:p>
            <a:r>
              <a:rPr lang="en-US" dirty="0"/>
              <a:t>Insert Organization Chart</a:t>
            </a:r>
          </a:p>
        </p:txBody>
      </p:sp>
    </p:spTree>
    <p:extLst>
      <p:ext uri="{BB962C8B-B14F-4D97-AF65-F5344CB8AC3E}">
        <p14:creationId xmlns:p14="http://schemas.microsoft.com/office/powerpoint/2010/main" val="828883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DB239-16A7-4D2C-8956-9CF973715C32}"/>
              </a:ext>
            </a:extLst>
          </p:cNvPr>
          <p:cNvSpPr>
            <a:spLocks noGrp="1"/>
          </p:cNvSpPr>
          <p:nvPr>
            <p:ph type="title"/>
          </p:nvPr>
        </p:nvSpPr>
        <p:spPr/>
        <p:txBody>
          <a:bodyPr/>
          <a:lstStyle/>
          <a:p>
            <a:r>
              <a:rPr lang="en-US" dirty="0"/>
              <a:t>Coalition Committees</a:t>
            </a:r>
          </a:p>
        </p:txBody>
      </p:sp>
      <p:sp>
        <p:nvSpPr>
          <p:cNvPr id="3" name="Content Placeholder 2">
            <a:extLst>
              <a:ext uri="{FF2B5EF4-FFF2-40B4-BE49-F238E27FC236}">
                <a16:creationId xmlns:a16="http://schemas.microsoft.com/office/drawing/2014/main" id="{86837C7E-E84D-4B7A-93B1-22398971BEF4}"/>
              </a:ext>
            </a:extLst>
          </p:cNvPr>
          <p:cNvSpPr>
            <a:spLocks noGrp="1"/>
          </p:cNvSpPr>
          <p:nvPr>
            <p:ph idx="1"/>
          </p:nvPr>
        </p:nvSpPr>
        <p:spPr/>
        <p:txBody>
          <a:bodyPr/>
          <a:lstStyle/>
          <a:p>
            <a:r>
              <a:rPr lang="en-US" dirty="0"/>
              <a:t>Committee #1 Title, Description, Chair Name and Contact</a:t>
            </a:r>
          </a:p>
          <a:p>
            <a:r>
              <a:rPr lang="en-US" dirty="0"/>
              <a:t>Committee #2 Title and Description, Chair Name and Contact</a:t>
            </a:r>
          </a:p>
          <a:p>
            <a:r>
              <a:rPr lang="en-US" dirty="0"/>
              <a:t>Committee #3 Title and Description, Chair Name and Contact</a:t>
            </a:r>
          </a:p>
        </p:txBody>
      </p:sp>
    </p:spTree>
    <p:extLst>
      <p:ext uri="{BB962C8B-B14F-4D97-AF65-F5344CB8AC3E}">
        <p14:creationId xmlns:p14="http://schemas.microsoft.com/office/powerpoint/2010/main" val="103045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B1A8F-E299-4083-9173-28ADBC0BBC57}"/>
              </a:ext>
            </a:extLst>
          </p:cNvPr>
          <p:cNvSpPr>
            <a:spLocks noGrp="1"/>
          </p:cNvSpPr>
          <p:nvPr>
            <p:ph type="title"/>
          </p:nvPr>
        </p:nvSpPr>
        <p:spPr/>
        <p:txBody>
          <a:bodyPr>
            <a:normAutofit/>
          </a:bodyPr>
          <a:lstStyle/>
          <a:p>
            <a:r>
              <a:rPr lang="en-US" sz="3600" dirty="0"/>
              <a:t>Title: Coalition Stakeholder Groups and Partnerships</a:t>
            </a:r>
          </a:p>
        </p:txBody>
      </p:sp>
      <p:sp>
        <p:nvSpPr>
          <p:cNvPr id="3" name="Content Placeholder 2">
            <a:extLst>
              <a:ext uri="{FF2B5EF4-FFF2-40B4-BE49-F238E27FC236}">
                <a16:creationId xmlns:a16="http://schemas.microsoft.com/office/drawing/2014/main" id="{376557F1-BB29-45C0-922F-1774C4F3B4AD}"/>
              </a:ext>
            </a:extLst>
          </p:cNvPr>
          <p:cNvSpPr>
            <a:spLocks noGrp="1"/>
          </p:cNvSpPr>
          <p:nvPr>
            <p:ph idx="1"/>
          </p:nvPr>
        </p:nvSpPr>
        <p:spPr>
          <a:xfrm>
            <a:off x="838200" y="1538834"/>
            <a:ext cx="10515600" cy="1108644"/>
          </a:xfrm>
        </p:spPr>
        <p:txBody>
          <a:bodyPr>
            <a:normAutofit fontScale="77500" lnSpcReduction="20000"/>
          </a:bodyPr>
          <a:lstStyle/>
          <a:p>
            <a:r>
              <a:rPr lang="en-US" dirty="0"/>
              <a:t>Option #1 List Coalition Stakeholder Groups and Partnerships</a:t>
            </a:r>
          </a:p>
          <a:p>
            <a:r>
              <a:rPr lang="en-US" dirty="0"/>
              <a:t>Option #2 Use Stakeholder visual </a:t>
            </a:r>
          </a:p>
          <a:p>
            <a:r>
              <a:rPr lang="en-US" dirty="0"/>
              <a:t>Add logos of Partner Entities (examples, DMHAS, Fiscal Agent, RHBO)</a:t>
            </a:r>
          </a:p>
        </p:txBody>
      </p:sp>
    </p:spTree>
    <p:extLst>
      <p:ext uri="{BB962C8B-B14F-4D97-AF65-F5344CB8AC3E}">
        <p14:creationId xmlns:p14="http://schemas.microsoft.com/office/powerpoint/2010/main" val="819839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CF6B26A6-008B-4872-AE7B-BCD15DD6ACC8}"/>
              </a:ext>
            </a:extLst>
          </p:cNvPr>
          <p:cNvSpPr/>
          <p:nvPr/>
        </p:nvSpPr>
        <p:spPr>
          <a:xfrm>
            <a:off x="6132379" y="225618"/>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Youth</a:t>
            </a:r>
          </a:p>
        </p:txBody>
      </p:sp>
      <p:sp>
        <p:nvSpPr>
          <p:cNvPr id="18" name="Flowchart: Connector 17">
            <a:extLst>
              <a:ext uri="{FF2B5EF4-FFF2-40B4-BE49-F238E27FC236}">
                <a16:creationId xmlns:a16="http://schemas.microsoft.com/office/drawing/2014/main" id="{D5753A97-DAAF-4B7A-A602-F43D3C0A8DE0}"/>
              </a:ext>
            </a:extLst>
          </p:cNvPr>
          <p:cNvSpPr/>
          <p:nvPr/>
        </p:nvSpPr>
        <p:spPr>
          <a:xfrm>
            <a:off x="7576279" y="858657"/>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Parents</a:t>
            </a:r>
          </a:p>
        </p:txBody>
      </p:sp>
      <p:sp>
        <p:nvSpPr>
          <p:cNvPr id="19" name="Flowchart: Connector 18">
            <a:extLst>
              <a:ext uri="{FF2B5EF4-FFF2-40B4-BE49-F238E27FC236}">
                <a16:creationId xmlns:a16="http://schemas.microsoft.com/office/drawing/2014/main" id="{8655964F-36E0-4F2B-BC75-DDECCF20BF87}"/>
              </a:ext>
            </a:extLst>
          </p:cNvPr>
          <p:cNvSpPr/>
          <p:nvPr/>
        </p:nvSpPr>
        <p:spPr>
          <a:xfrm>
            <a:off x="8377466" y="2007113"/>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Law </a:t>
            </a:r>
            <a:r>
              <a:rPr lang="en-US" sz="1100" dirty="0"/>
              <a:t>Enforcement</a:t>
            </a:r>
          </a:p>
        </p:txBody>
      </p:sp>
      <p:sp>
        <p:nvSpPr>
          <p:cNvPr id="20" name="Flowchart: Connector 19">
            <a:extLst>
              <a:ext uri="{FF2B5EF4-FFF2-40B4-BE49-F238E27FC236}">
                <a16:creationId xmlns:a16="http://schemas.microsoft.com/office/drawing/2014/main" id="{3E9E16ED-9C15-4B49-A021-0CA48043E4B5}"/>
              </a:ext>
            </a:extLst>
          </p:cNvPr>
          <p:cNvSpPr/>
          <p:nvPr/>
        </p:nvSpPr>
        <p:spPr>
          <a:xfrm>
            <a:off x="8636348" y="3359147"/>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Schools</a:t>
            </a:r>
          </a:p>
        </p:txBody>
      </p:sp>
      <p:sp>
        <p:nvSpPr>
          <p:cNvPr id="21" name="Flowchart: Connector 20">
            <a:extLst>
              <a:ext uri="{FF2B5EF4-FFF2-40B4-BE49-F238E27FC236}">
                <a16:creationId xmlns:a16="http://schemas.microsoft.com/office/drawing/2014/main" id="{4D42E9BA-8E2C-4142-9124-E8349890285A}"/>
              </a:ext>
            </a:extLst>
          </p:cNvPr>
          <p:cNvSpPr/>
          <p:nvPr/>
        </p:nvSpPr>
        <p:spPr>
          <a:xfrm>
            <a:off x="7951255" y="4711182"/>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Businesses</a:t>
            </a:r>
          </a:p>
        </p:txBody>
      </p:sp>
      <p:sp>
        <p:nvSpPr>
          <p:cNvPr id="22" name="Flowchart: Connector 21">
            <a:extLst>
              <a:ext uri="{FF2B5EF4-FFF2-40B4-BE49-F238E27FC236}">
                <a16:creationId xmlns:a16="http://schemas.microsoft.com/office/drawing/2014/main" id="{5470E2AB-E3E2-4974-B832-75D7191418DD}"/>
              </a:ext>
            </a:extLst>
          </p:cNvPr>
          <p:cNvSpPr/>
          <p:nvPr/>
        </p:nvSpPr>
        <p:spPr>
          <a:xfrm>
            <a:off x="6460924" y="5350200"/>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Media</a:t>
            </a:r>
          </a:p>
        </p:txBody>
      </p:sp>
      <p:sp>
        <p:nvSpPr>
          <p:cNvPr id="23" name="Flowchart: Connector 22">
            <a:extLst>
              <a:ext uri="{FF2B5EF4-FFF2-40B4-BE49-F238E27FC236}">
                <a16:creationId xmlns:a16="http://schemas.microsoft.com/office/drawing/2014/main" id="{7A751DAA-D5CF-43A0-8E52-E782E3985F56}"/>
              </a:ext>
            </a:extLst>
          </p:cNvPr>
          <p:cNvSpPr/>
          <p:nvPr/>
        </p:nvSpPr>
        <p:spPr>
          <a:xfrm>
            <a:off x="4793179" y="5350200"/>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Youth Serving </a:t>
            </a:r>
          </a:p>
          <a:p>
            <a:pPr algn="ctr"/>
            <a:r>
              <a:rPr lang="en-US" dirty="0"/>
              <a:t>Org.</a:t>
            </a:r>
          </a:p>
        </p:txBody>
      </p:sp>
      <p:sp>
        <p:nvSpPr>
          <p:cNvPr id="24" name="Flowchart: Connector 23">
            <a:extLst>
              <a:ext uri="{FF2B5EF4-FFF2-40B4-BE49-F238E27FC236}">
                <a16:creationId xmlns:a16="http://schemas.microsoft.com/office/drawing/2014/main" id="{5E22CC1D-C8DB-483E-8DBD-E2DC566E38B4}"/>
              </a:ext>
            </a:extLst>
          </p:cNvPr>
          <p:cNvSpPr/>
          <p:nvPr/>
        </p:nvSpPr>
        <p:spPr>
          <a:xfrm>
            <a:off x="3251997" y="4709109"/>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Faith</a:t>
            </a:r>
          </a:p>
          <a:p>
            <a:pPr algn="ctr"/>
            <a:r>
              <a:rPr lang="en-US" sz="1200" dirty="0"/>
              <a:t>Community</a:t>
            </a:r>
          </a:p>
        </p:txBody>
      </p:sp>
      <p:sp>
        <p:nvSpPr>
          <p:cNvPr id="25" name="Flowchart: Connector 24">
            <a:extLst>
              <a:ext uri="{FF2B5EF4-FFF2-40B4-BE49-F238E27FC236}">
                <a16:creationId xmlns:a16="http://schemas.microsoft.com/office/drawing/2014/main" id="{EDA22017-700A-43B3-99A1-2A7F73AA6376}"/>
              </a:ext>
            </a:extLst>
          </p:cNvPr>
          <p:cNvSpPr/>
          <p:nvPr/>
        </p:nvSpPr>
        <p:spPr>
          <a:xfrm>
            <a:off x="2516678" y="3360543"/>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Civic Groups</a:t>
            </a:r>
          </a:p>
        </p:txBody>
      </p:sp>
      <p:sp>
        <p:nvSpPr>
          <p:cNvPr id="26" name="Flowchart: Connector 25">
            <a:extLst>
              <a:ext uri="{FF2B5EF4-FFF2-40B4-BE49-F238E27FC236}">
                <a16:creationId xmlns:a16="http://schemas.microsoft.com/office/drawing/2014/main" id="{381E939C-AB99-4961-B29A-EF0E17D6A0BB}"/>
              </a:ext>
            </a:extLst>
          </p:cNvPr>
          <p:cNvSpPr/>
          <p:nvPr/>
        </p:nvSpPr>
        <p:spPr>
          <a:xfrm>
            <a:off x="2458018" y="2007113"/>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Healthcare</a:t>
            </a:r>
          </a:p>
        </p:txBody>
      </p:sp>
      <p:sp>
        <p:nvSpPr>
          <p:cNvPr id="27" name="Flowchart: Connector 26">
            <a:extLst>
              <a:ext uri="{FF2B5EF4-FFF2-40B4-BE49-F238E27FC236}">
                <a16:creationId xmlns:a16="http://schemas.microsoft.com/office/drawing/2014/main" id="{79E70A52-8277-40CB-8422-87DC552586A7}"/>
              </a:ext>
            </a:extLst>
          </p:cNvPr>
          <p:cNvSpPr/>
          <p:nvPr/>
        </p:nvSpPr>
        <p:spPr>
          <a:xfrm>
            <a:off x="3209407" y="835197"/>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 Local, Tribal Agencies</a:t>
            </a:r>
          </a:p>
        </p:txBody>
      </p:sp>
      <p:sp>
        <p:nvSpPr>
          <p:cNvPr id="28" name="Flowchart: Connector 27">
            <a:extLst>
              <a:ext uri="{FF2B5EF4-FFF2-40B4-BE49-F238E27FC236}">
                <a16:creationId xmlns:a16="http://schemas.microsoft.com/office/drawing/2014/main" id="{0155D554-65C9-4AAF-B386-DBD1A844CEE7}"/>
              </a:ext>
            </a:extLst>
          </p:cNvPr>
          <p:cNvSpPr/>
          <p:nvPr/>
        </p:nvSpPr>
        <p:spPr>
          <a:xfrm>
            <a:off x="4630943" y="263497"/>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Other</a:t>
            </a:r>
          </a:p>
        </p:txBody>
      </p:sp>
      <p:sp>
        <p:nvSpPr>
          <p:cNvPr id="29" name="TextBox 28">
            <a:extLst>
              <a:ext uri="{FF2B5EF4-FFF2-40B4-BE49-F238E27FC236}">
                <a16:creationId xmlns:a16="http://schemas.microsoft.com/office/drawing/2014/main" id="{CD0AE1CF-0962-402C-A18A-2B51F43A618E}"/>
              </a:ext>
            </a:extLst>
          </p:cNvPr>
          <p:cNvSpPr txBox="1"/>
          <p:nvPr/>
        </p:nvSpPr>
        <p:spPr>
          <a:xfrm>
            <a:off x="4793178" y="2229077"/>
            <a:ext cx="2508373" cy="1754326"/>
          </a:xfrm>
          <a:prstGeom prst="rect">
            <a:avLst/>
          </a:prstGeom>
          <a:noFill/>
        </p:spPr>
        <p:txBody>
          <a:bodyPr wrap="square" rtlCol="0">
            <a:spAutoFit/>
          </a:bodyPr>
          <a:lstStyle/>
          <a:p>
            <a:pPr algn="ctr"/>
            <a:r>
              <a:rPr lang="en-US" sz="3600" b="1" dirty="0">
                <a:solidFill>
                  <a:srgbClr val="C00000"/>
                </a:solidFill>
              </a:rPr>
              <a:t>12 Community Sectors</a:t>
            </a:r>
          </a:p>
        </p:txBody>
      </p:sp>
      <p:pic>
        <p:nvPicPr>
          <p:cNvPr id="31" name="Picture 30" descr="A drawing of a cartoon character&#10;&#10;Description automatically generated">
            <a:extLst>
              <a:ext uri="{FF2B5EF4-FFF2-40B4-BE49-F238E27FC236}">
                <a16:creationId xmlns:a16="http://schemas.microsoft.com/office/drawing/2014/main" id="{6562F712-2E2E-4F97-809F-9C844C0F7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93098"/>
            <a:ext cx="670364" cy="670364"/>
          </a:xfrm>
          <a:prstGeom prst="rect">
            <a:avLst/>
          </a:prstGeom>
        </p:spPr>
      </p:pic>
      <p:sp>
        <p:nvSpPr>
          <p:cNvPr id="32" name="TextBox 31">
            <a:extLst>
              <a:ext uri="{FF2B5EF4-FFF2-40B4-BE49-F238E27FC236}">
                <a16:creationId xmlns:a16="http://schemas.microsoft.com/office/drawing/2014/main" id="{F675DB3A-D766-4F86-8160-D60F33B08D9F}"/>
              </a:ext>
            </a:extLst>
          </p:cNvPr>
          <p:cNvSpPr txBox="1"/>
          <p:nvPr/>
        </p:nvSpPr>
        <p:spPr>
          <a:xfrm>
            <a:off x="-4477" y="3563462"/>
            <a:ext cx="2419962" cy="3139321"/>
          </a:xfrm>
          <a:prstGeom prst="rect">
            <a:avLst/>
          </a:prstGeom>
          <a:noFill/>
          <a:ln>
            <a:solidFill>
              <a:schemeClr val="accent1">
                <a:shade val="50000"/>
              </a:schemeClr>
            </a:solidFill>
          </a:ln>
        </p:spPr>
        <p:txBody>
          <a:bodyPr wrap="square" rtlCol="0">
            <a:spAutoFit/>
          </a:bodyPr>
          <a:lstStyle/>
          <a:p>
            <a:r>
              <a:rPr lang="en-US" dirty="0"/>
              <a:t>Pro tip: While the 12 </a:t>
            </a:r>
          </a:p>
          <a:p>
            <a:r>
              <a:rPr lang="en-US" dirty="0"/>
              <a:t>Sectors are common to coalitions, you can add to this chart by inserting specific examples of sector representative from within your coalition.  You can also identify any sectors that may be missing. </a:t>
            </a:r>
          </a:p>
        </p:txBody>
      </p:sp>
    </p:spTree>
    <p:extLst>
      <p:ext uri="{BB962C8B-B14F-4D97-AF65-F5344CB8AC3E}">
        <p14:creationId xmlns:p14="http://schemas.microsoft.com/office/powerpoint/2010/main" val="2544523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33B89-A972-4C54-B690-0367756F2441}"/>
              </a:ext>
            </a:extLst>
          </p:cNvPr>
          <p:cNvSpPr>
            <a:spLocks noGrp="1"/>
          </p:cNvSpPr>
          <p:nvPr>
            <p:ph type="title"/>
          </p:nvPr>
        </p:nvSpPr>
        <p:spPr/>
        <p:txBody>
          <a:bodyPr/>
          <a:lstStyle/>
          <a:p>
            <a:r>
              <a:rPr lang="en-US" dirty="0"/>
              <a:t>Member Roles</a:t>
            </a:r>
          </a:p>
        </p:txBody>
      </p:sp>
      <p:sp>
        <p:nvSpPr>
          <p:cNvPr id="3" name="Content Placeholder 2">
            <a:extLst>
              <a:ext uri="{FF2B5EF4-FFF2-40B4-BE49-F238E27FC236}">
                <a16:creationId xmlns:a16="http://schemas.microsoft.com/office/drawing/2014/main" id="{E4965D43-7376-45FC-9638-A2F305CEBF2D}"/>
              </a:ext>
            </a:extLst>
          </p:cNvPr>
          <p:cNvSpPr>
            <a:spLocks noGrp="1"/>
          </p:cNvSpPr>
          <p:nvPr>
            <p:ph idx="1"/>
          </p:nvPr>
        </p:nvSpPr>
        <p:spPr/>
        <p:txBody>
          <a:bodyPr/>
          <a:lstStyle/>
          <a:p>
            <a:r>
              <a:rPr lang="en-US" dirty="0"/>
              <a:t>List items that members do,  participate in, and help with</a:t>
            </a:r>
          </a:p>
        </p:txBody>
      </p:sp>
    </p:spTree>
    <p:extLst>
      <p:ext uri="{BB962C8B-B14F-4D97-AF65-F5344CB8AC3E}">
        <p14:creationId xmlns:p14="http://schemas.microsoft.com/office/powerpoint/2010/main" val="3934279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Roles by Time</a:t>
            </a:r>
          </a:p>
        </p:txBody>
      </p:sp>
      <p:sp>
        <p:nvSpPr>
          <p:cNvPr id="3" name="Content Placeholder 2"/>
          <p:cNvSpPr>
            <a:spLocks noGrp="1"/>
          </p:cNvSpPr>
          <p:nvPr>
            <p:ph idx="1"/>
          </p:nvPr>
        </p:nvSpPr>
        <p:spPr/>
        <p:txBody>
          <a:bodyPr>
            <a:normAutofit fontScale="92500" lnSpcReduction="10000"/>
          </a:bodyPr>
          <a:lstStyle/>
          <a:p>
            <a:r>
              <a:rPr lang="en-US" dirty="0"/>
              <a:t>What role(s) can a member or sector play within a given amount of time in a month? Example: 3 hours</a:t>
            </a:r>
          </a:p>
          <a:p>
            <a:endParaRPr lang="en-US" dirty="0"/>
          </a:p>
          <a:p>
            <a:r>
              <a:rPr lang="en-US" dirty="0"/>
              <a:t>Attend the Coalition Meeting – 1 hr. </a:t>
            </a:r>
          </a:p>
          <a:p>
            <a:r>
              <a:rPr lang="en-US" dirty="0"/>
              <a:t>Implement coalition activities and messaging into your sector/network - .5hr</a:t>
            </a:r>
          </a:p>
          <a:p>
            <a:r>
              <a:rPr lang="en-US" dirty="0"/>
              <a:t>Attend a coalition event – 1.5 hr. </a:t>
            </a:r>
          </a:p>
          <a:p>
            <a:endParaRPr lang="en-US" dirty="0"/>
          </a:p>
          <a:p>
            <a:pPr marL="0" indent="0">
              <a:buNone/>
            </a:pPr>
            <a:r>
              <a:rPr lang="en-US" dirty="0"/>
              <a:t>* The role will vary by audience and sector. The Key is to embed your members and sectors within the SPF model beyond the coalition meetings. </a:t>
            </a:r>
          </a:p>
        </p:txBody>
      </p:sp>
    </p:spTree>
    <p:extLst>
      <p:ext uri="{BB962C8B-B14F-4D97-AF65-F5344CB8AC3E}">
        <p14:creationId xmlns:p14="http://schemas.microsoft.com/office/powerpoint/2010/main" val="2276221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05760-E6B5-45BC-88FF-BE7165B6EC7D}"/>
              </a:ext>
            </a:extLst>
          </p:cNvPr>
          <p:cNvSpPr>
            <a:spLocks noGrp="1"/>
          </p:cNvSpPr>
          <p:nvPr>
            <p:ph type="title"/>
          </p:nvPr>
        </p:nvSpPr>
        <p:spPr/>
        <p:txBody>
          <a:bodyPr/>
          <a:lstStyle/>
          <a:p>
            <a:r>
              <a:rPr lang="en-US" dirty="0"/>
              <a:t>Funding</a:t>
            </a:r>
          </a:p>
        </p:txBody>
      </p:sp>
      <p:sp>
        <p:nvSpPr>
          <p:cNvPr id="3" name="Content Placeholder 2">
            <a:extLst>
              <a:ext uri="{FF2B5EF4-FFF2-40B4-BE49-F238E27FC236}">
                <a16:creationId xmlns:a16="http://schemas.microsoft.com/office/drawing/2014/main" id="{14EE9AE8-4409-4E72-9EB4-DD5D9F58FD83}"/>
              </a:ext>
            </a:extLst>
          </p:cNvPr>
          <p:cNvSpPr>
            <a:spLocks noGrp="1"/>
          </p:cNvSpPr>
          <p:nvPr>
            <p:ph idx="1"/>
          </p:nvPr>
        </p:nvSpPr>
        <p:spPr/>
        <p:txBody>
          <a:bodyPr/>
          <a:lstStyle/>
          <a:p>
            <a:r>
              <a:rPr lang="en-US" dirty="0"/>
              <a:t>Funding Source 1- Description and focus</a:t>
            </a:r>
          </a:p>
          <a:p>
            <a:r>
              <a:rPr lang="en-US" dirty="0"/>
              <a:t>Funding Source 2 – Description and focus</a:t>
            </a:r>
          </a:p>
          <a:p>
            <a:r>
              <a:rPr lang="en-US" dirty="0"/>
              <a:t>Funding Source 3-Description and focus</a:t>
            </a:r>
          </a:p>
        </p:txBody>
      </p:sp>
    </p:spTree>
    <p:extLst>
      <p:ext uri="{BB962C8B-B14F-4D97-AF65-F5344CB8AC3E}">
        <p14:creationId xmlns:p14="http://schemas.microsoft.com/office/powerpoint/2010/main" val="120351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0FC7A-CB1D-41C7-8658-8115606F4510}"/>
              </a:ext>
            </a:extLst>
          </p:cNvPr>
          <p:cNvSpPr>
            <a:spLocks noGrp="1"/>
          </p:cNvSpPr>
          <p:nvPr>
            <p:ph type="title"/>
          </p:nvPr>
        </p:nvSpPr>
        <p:spPr/>
        <p:txBody>
          <a:bodyPr/>
          <a:lstStyle/>
          <a:p>
            <a:r>
              <a:rPr lang="en-US" dirty="0"/>
              <a:t>Community Events</a:t>
            </a:r>
          </a:p>
        </p:txBody>
      </p:sp>
      <p:sp>
        <p:nvSpPr>
          <p:cNvPr id="3" name="Content Placeholder 2">
            <a:extLst>
              <a:ext uri="{FF2B5EF4-FFF2-40B4-BE49-F238E27FC236}">
                <a16:creationId xmlns:a16="http://schemas.microsoft.com/office/drawing/2014/main" id="{8F29D308-FEEA-4A5F-9363-4A742E469721}"/>
              </a:ext>
            </a:extLst>
          </p:cNvPr>
          <p:cNvSpPr>
            <a:spLocks noGrp="1"/>
          </p:cNvSpPr>
          <p:nvPr>
            <p:ph idx="1"/>
          </p:nvPr>
        </p:nvSpPr>
        <p:spPr/>
        <p:txBody>
          <a:bodyPr/>
          <a:lstStyle/>
          <a:p>
            <a:r>
              <a:rPr lang="en-US" dirty="0"/>
              <a:t>Insert photos or graphics of community events</a:t>
            </a:r>
          </a:p>
        </p:txBody>
      </p:sp>
    </p:spTree>
    <p:extLst>
      <p:ext uri="{BB962C8B-B14F-4D97-AF65-F5344CB8AC3E}">
        <p14:creationId xmlns:p14="http://schemas.microsoft.com/office/powerpoint/2010/main" val="3978000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57BDF-F93E-4CE5-9159-A8C1B4CC0C34}"/>
              </a:ext>
            </a:extLst>
          </p:cNvPr>
          <p:cNvSpPr>
            <a:spLocks noGrp="1"/>
          </p:cNvSpPr>
          <p:nvPr>
            <p:ph type="title"/>
          </p:nvPr>
        </p:nvSpPr>
        <p:spPr/>
        <p:txBody>
          <a:bodyPr/>
          <a:lstStyle/>
          <a:p>
            <a:r>
              <a:rPr lang="en-US" dirty="0"/>
              <a:t>Coalition Information and Contacts</a:t>
            </a:r>
          </a:p>
        </p:txBody>
      </p:sp>
      <p:sp>
        <p:nvSpPr>
          <p:cNvPr id="3" name="Content Placeholder 2">
            <a:extLst>
              <a:ext uri="{FF2B5EF4-FFF2-40B4-BE49-F238E27FC236}">
                <a16:creationId xmlns:a16="http://schemas.microsoft.com/office/drawing/2014/main" id="{D364972B-0C2D-4872-A5D5-6D76D01F3DFB}"/>
              </a:ext>
            </a:extLst>
          </p:cNvPr>
          <p:cNvSpPr>
            <a:spLocks noGrp="1"/>
          </p:cNvSpPr>
          <p:nvPr>
            <p:ph idx="1"/>
          </p:nvPr>
        </p:nvSpPr>
        <p:spPr/>
        <p:txBody>
          <a:bodyPr/>
          <a:lstStyle/>
          <a:p>
            <a:r>
              <a:rPr lang="en-US" dirty="0"/>
              <a:t>Days/times/location of meetings for full coalition and committees</a:t>
            </a:r>
          </a:p>
          <a:p>
            <a:r>
              <a:rPr lang="en-US" dirty="0"/>
              <a:t>Website</a:t>
            </a:r>
          </a:p>
          <a:p>
            <a:r>
              <a:rPr lang="en-US" dirty="0"/>
              <a:t>Email</a:t>
            </a:r>
          </a:p>
          <a:p>
            <a:r>
              <a:rPr lang="en-US" dirty="0"/>
              <a:t>Phone</a:t>
            </a:r>
          </a:p>
          <a:p>
            <a:r>
              <a:rPr lang="en-US" dirty="0"/>
              <a:t>Facebook</a:t>
            </a:r>
          </a:p>
          <a:p>
            <a:r>
              <a:rPr lang="en-US" dirty="0"/>
              <a:t>Instagram</a:t>
            </a:r>
          </a:p>
          <a:p>
            <a:r>
              <a:rPr lang="en-US" dirty="0"/>
              <a:t>Twitter</a:t>
            </a:r>
          </a:p>
          <a:p>
            <a:r>
              <a:rPr lang="en-US" dirty="0"/>
              <a:t>Key contact information ( Coordinator, Chair, etc.) </a:t>
            </a:r>
          </a:p>
        </p:txBody>
      </p:sp>
    </p:spTree>
    <p:extLst>
      <p:ext uri="{BB962C8B-B14F-4D97-AF65-F5344CB8AC3E}">
        <p14:creationId xmlns:p14="http://schemas.microsoft.com/office/powerpoint/2010/main" val="211647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alpha val="76000"/>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3CD5F8-3482-447C-B64A-B7F317A7259B}"/>
              </a:ext>
            </a:extLst>
          </p:cNvPr>
          <p:cNvSpPr txBox="1"/>
          <p:nvPr/>
        </p:nvSpPr>
        <p:spPr>
          <a:xfrm>
            <a:off x="1146412" y="1337481"/>
            <a:ext cx="10208525" cy="4308872"/>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bg1"/>
                </a:solidFill>
              </a:rPr>
              <a:t>Provides an entry level template for coalitions to follow to educate their community or new members to the history, structure, and work focus of the coalition </a:t>
            </a:r>
          </a:p>
          <a:p>
            <a:pPr marL="457200" indent="-457200">
              <a:buFont typeface="Arial" panose="020B0604020202020204" pitchFamily="34" charset="0"/>
              <a:buChar char="•"/>
            </a:pPr>
            <a:endParaRPr lang="en-US" sz="3200" dirty="0">
              <a:solidFill>
                <a:schemeClr val="bg1"/>
              </a:solidFill>
            </a:endParaRPr>
          </a:p>
          <a:p>
            <a:pPr marL="457200" indent="-457200">
              <a:buFont typeface="Arial" panose="020B0604020202020204" pitchFamily="34" charset="0"/>
              <a:buChar char="•"/>
            </a:pPr>
            <a:r>
              <a:rPr lang="en-US" sz="3200" dirty="0">
                <a:solidFill>
                  <a:schemeClr val="bg1"/>
                </a:solidFill>
              </a:rPr>
              <a:t>Simple to fill template</a:t>
            </a:r>
          </a:p>
          <a:p>
            <a:pPr marL="457200" indent="-457200">
              <a:buFont typeface="Arial" panose="020B0604020202020204" pitchFamily="34" charset="0"/>
              <a:buChar char="•"/>
            </a:pPr>
            <a:endParaRPr lang="en-US" sz="3200" dirty="0">
              <a:solidFill>
                <a:schemeClr val="bg1"/>
              </a:solidFill>
            </a:endParaRPr>
          </a:p>
          <a:p>
            <a:pPr marL="457200" indent="-457200">
              <a:buFont typeface="Arial" panose="020B0604020202020204" pitchFamily="34" charset="0"/>
              <a:buChar char="•"/>
            </a:pPr>
            <a:r>
              <a:rPr lang="en-US" sz="3200" dirty="0">
                <a:solidFill>
                  <a:schemeClr val="bg1"/>
                </a:solidFill>
              </a:rPr>
              <a:t>Customize content by coalition and audience</a:t>
            </a:r>
          </a:p>
          <a:p>
            <a:pPr marL="457200" indent="-457200">
              <a:buFont typeface="Arial" panose="020B0604020202020204" pitchFamily="34" charset="0"/>
              <a:buChar char="•"/>
            </a:pPr>
            <a:endParaRPr lang="en-US" sz="3200" dirty="0">
              <a:solidFill>
                <a:schemeClr val="bg1"/>
              </a:solidFill>
            </a:endParaRPr>
          </a:p>
          <a:p>
            <a:endParaRPr lang="en-US" dirty="0"/>
          </a:p>
        </p:txBody>
      </p:sp>
    </p:spTree>
    <p:extLst>
      <p:ext uri="{BB962C8B-B14F-4D97-AF65-F5344CB8AC3E}">
        <p14:creationId xmlns:p14="http://schemas.microsoft.com/office/powerpoint/2010/main" val="1124597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A6496D-E64F-4458-9CD1-8E8617923E78}"/>
              </a:ext>
            </a:extLst>
          </p:cNvPr>
          <p:cNvSpPr txBox="1"/>
          <p:nvPr/>
        </p:nvSpPr>
        <p:spPr>
          <a:xfrm>
            <a:off x="1241946" y="2412694"/>
            <a:ext cx="10754435" cy="646331"/>
          </a:xfrm>
          <a:prstGeom prst="rect">
            <a:avLst/>
          </a:prstGeom>
          <a:noFill/>
        </p:spPr>
        <p:txBody>
          <a:bodyPr wrap="square" rtlCol="0">
            <a:spAutoFit/>
          </a:bodyPr>
          <a:lstStyle/>
          <a:p>
            <a:r>
              <a:rPr lang="en-US" sz="3600" dirty="0"/>
              <a:t>Cover Page: Insert Logo and Name of Coalition</a:t>
            </a:r>
          </a:p>
        </p:txBody>
      </p:sp>
    </p:spTree>
    <p:extLst>
      <p:ext uri="{BB962C8B-B14F-4D97-AF65-F5344CB8AC3E}">
        <p14:creationId xmlns:p14="http://schemas.microsoft.com/office/powerpoint/2010/main" val="159746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B9B84-CF24-42F5-A631-7742A586789B}"/>
              </a:ext>
            </a:extLst>
          </p:cNvPr>
          <p:cNvSpPr>
            <a:spLocks noGrp="1"/>
          </p:cNvSpPr>
          <p:nvPr>
            <p:ph type="title"/>
          </p:nvPr>
        </p:nvSpPr>
        <p:spPr/>
        <p:txBody>
          <a:bodyPr/>
          <a:lstStyle/>
          <a:p>
            <a:r>
              <a:rPr lang="en-US" dirty="0"/>
              <a:t>Mission</a:t>
            </a:r>
          </a:p>
        </p:txBody>
      </p:sp>
      <p:sp>
        <p:nvSpPr>
          <p:cNvPr id="3" name="Content Placeholder 2">
            <a:extLst>
              <a:ext uri="{FF2B5EF4-FFF2-40B4-BE49-F238E27FC236}">
                <a16:creationId xmlns:a16="http://schemas.microsoft.com/office/drawing/2014/main" id="{623C4F0E-A00C-40F5-AC91-79A56482883D}"/>
              </a:ext>
            </a:extLst>
          </p:cNvPr>
          <p:cNvSpPr>
            <a:spLocks noGrp="1"/>
          </p:cNvSpPr>
          <p:nvPr>
            <p:ph idx="1"/>
          </p:nvPr>
        </p:nvSpPr>
        <p:spPr/>
        <p:txBody>
          <a:bodyPr/>
          <a:lstStyle/>
          <a:p>
            <a:r>
              <a:rPr lang="en-US" dirty="0"/>
              <a:t>Insert Coalition Mission Statement</a:t>
            </a:r>
          </a:p>
          <a:p>
            <a:r>
              <a:rPr lang="en-US" dirty="0"/>
              <a:t>A brief history of the Coalition</a:t>
            </a:r>
          </a:p>
        </p:txBody>
      </p:sp>
    </p:spTree>
    <p:extLst>
      <p:ext uri="{BB962C8B-B14F-4D97-AF65-F5344CB8AC3E}">
        <p14:creationId xmlns:p14="http://schemas.microsoft.com/office/powerpoint/2010/main" val="197354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5076E-A9D5-43A7-A86C-DE22DA14C3A3}"/>
              </a:ext>
            </a:extLst>
          </p:cNvPr>
          <p:cNvSpPr>
            <a:spLocks noGrp="1"/>
          </p:cNvSpPr>
          <p:nvPr>
            <p:ph type="title"/>
          </p:nvPr>
        </p:nvSpPr>
        <p:spPr/>
        <p:txBody>
          <a:bodyPr/>
          <a:lstStyle/>
          <a:p>
            <a:r>
              <a:rPr lang="en-US" dirty="0"/>
              <a:t>What is Prevention and the Strategic Prevention Framework? </a:t>
            </a:r>
          </a:p>
        </p:txBody>
      </p:sp>
      <p:sp>
        <p:nvSpPr>
          <p:cNvPr id="3" name="Content Placeholder 2">
            <a:extLst>
              <a:ext uri="{FF2B5EF4-FFF2-40B4-BE49-F238E27FC236}">
                <a16:creationId xmlns:a16="http://schemas.microsoft.com/office/drawing/2014/main" id="{E37D92AC-4200-4FCA-9770-A9F959249A8D}"/>
              </a:ext>
            </a:extLst>
          </p:cNvPr>
          <p:cNvSpPr>
            <a:spLocks noGrp="1"/>
          </p:cNvSpPr>
          <p:nvPr>
            <p:ph idx="1"/>
          </p:nvPr>
        </p:nvSpPr>
        <p:spPr>
          <a:xfrm>
            <a:off x="346364" y="1825624"/>
            <a:ext cx="11007436" cy="5032375"/>
          </a:xfrm>
        </p:spPr>
        <p:txBody>
          <a:bodyPr/>
          <a:lstStyle/>
          <a:p>
            <a:r>
              <a:rPr lang="en-US" sz="2000" dirty="0"/>
              <a:t>Insert Definition of Prevention</a:t>
            </a:r>
          </a:p>
          <a:p>
            <a:r>
              <a:rPr lang="en-US" sz="2000" dirty="0"/>
              <a:t>Insert Purpose of the </a:t>
            </a:r>
            <a:r>
              <a:rPr lang="en-US" sz="2000"/>
              <a:t>SPF program</a:t>
            </a:r>
            <a:endParaRPr lang="en-US" sz="2000" dirty="0"/>
          </a:p>
          <a:p>
            <a:r>
              <a:rPr lang="en-US" sz="2000" dirty="0"/>
              <a:t>Insert Continuum of Care Graphic</a:t>
            </a:r>
            <a:endParaRPr lang="en-US" sz="1600" dirty="0"/>
          </a:p>
          <a:p>
            <a:pPr marL="3657600" lvl="8" indent="0">
              <a:buNone/>
            </a:pPr>
            <a:endParaRPr lang="en-US" i="1" dirty="0"/>
          </a:p>
          <a:p>
            <a:pPr lvl="8"/>
            <a:endParaRPr lang="en-US" i="1" dirty="0"/>
          </a:p>
        </p:txBody>
      </p:sp>
    </p:spTree>
    <p:extLst>
      <p:ext uri="{BB962C8B-B14F-4D97-AF65-F5344CB8AC3E}">
        <p14:creationId xmlns:p14="http://schemas.microsoft.com/office/powerpoint/2010/main" val="336214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8067-9211-4FD3-A37F-209418AF2566}"/>
              </a:ext>
            </a:extLst>
          </p:cNvPr>
          <p:cNvSpPr>
            <a:spLocks noGrp="1"/>
          </p:cNvSpPr>
          <p:nvPr>
            <p:ph type="title"/>
          </p:nvPr>
        </p:nvSpPr>
        <p:spPr/>
        <p:txBody>
          <a:bodyPr/>
          <a:lstStyle/>
          <a:p>
            <a:r>
              <a:rPr lang="en-US" dirty="0"/>
              <a:t>Insert SPF Information</a:t>
            </a:r>
          </a:p>
        </p:txBody>
      </p:sp>
      <p:sp>
        <p:nvSpPr>
          <p:cNvPr id="3" name="Content Placeholder 2">
            <a:extLst>
              <a:ext uri="{FF2B5EF4-FFF2-40B4-BE49-F238E27FC236}">
                <a16:creationId xmlns:a16="http://schemas.microsoft.com/office/drawing/2014/main" id="{FF07BAD2-4087-47B5-AD26-59276436CCA1}"/>
              </a:ext>
            </a:extLst>
          </p:cNvPr>
          <p:cNvSpPr>
            <a:spLocks noGrp="1"/>
          </p:cNvSpPr>
          <p:nvPr>
            <p:ph idx="1"/>
          </p:nvPr>
        </p:nvSpPr>
        <p:spPr/>
        <p:txBody>
          <a:bodyPr/>
          <a:lstStyle/>
          <a:p>
            <a:r>
              <a:rPr lang="en-US" dirty="0"/>
              <a:t>The Strategic Prevention Framework (SPF) rationale</a:t>
            </a:r>
          </a:p>
          <a:p>
            <a:r>
              <a:rPr lang="en-US" dirty="0"/>
              <a:t>Brief summary of each step</a:t>
            </a:r>
          </a:p>
        </p:txBody>
      </p:sp>
    </p:spTree>
    <p:extLst>
      <p:ext uri="{BB962C8B-B14F-4D97-AF65-F5344CB8AC3E}">
        <p14:creationId xmlns:p14="http://schemas.microsoft.com/office/powerpoint/2010/main" val="4084598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4E673-9A55-4B21-99E3-CF88740AB761}"/>
              </a:ext>
            </a:extLst>
          </p:cNvPr>
          <p:cNvSpPr>
            <a:spLocks noGrp="1"/>
          </p:cNvSpPr>
          <p:nvPr>
            <p:ph type="title"/>
          </p:nvPr>
        </p:nvSpPr>
        <p:spPr/>
        <p:txBody>
          <a:bodyPr/>
          <a:lstStyle/>
          <a:p>
            <a:r>
              <a:rPr lang="en-US" dirty="0"/>
              <a:t>SPF </a:t>
            </a:r>
          </a:p>
        </p:txBody>
      </p:sp>
      <p:sp>
        <p:nvSpPr>
          <p:cNvPr id="3" name="Content Placeholder 2">
            <a:extLst>
              <a:ext uri="{FF2B5EF4-FFF2-40B4-BE49-F238E27FC236}">
                <a16:creationId xmlns:a16="http://schemas.microsoft.com/office/drawing/2014/main" id="{0E725EBA-2C75-4CCB-84E8-D60917E99DFD}"/>
              </a:ext>
            </a:extLst>
          </p:cNvPr>
          <p:cNvSpPr>
            <a:spLocks noGrp="1"/>
          </p:cNvSpPr>
          <p:nvPr>
            <p:ph idx="1"/>
          </p:nvPr>
        </p:nvSpPr>
        <p:spPr/>
        <p:txBody>
          <a:bodyPr/>
          <a:lstStyle/>
          <a:p>
            <a:r>
              <a:rPr lang="en-US" dirty="0"/>
              <a:t>General overview of SPF</a:t>
            </a:r>
          </a:p>
          <a:p>
            <a:r>
              <a:rPr lang="en-US" dirty="0"/>
              <a:t>Rationale for SPF </a:t>
            </a:r>
          </a:p>
          <a:p>
            <a:r>
              <a:rPr lang="en-US" dirty="0"/>
              <a:t>Link to SPF Guide</a:t>
            </a:r>
          </a:p>
        </p:txBody>
      </p:sp>
    </p:spTree>
    <p:extLst>
      <p:ext uri="{BB962C8B-B14F-4D97-AF65-F5344CB8AC3E}">
        <p14:creationId xmlns:p14="http://schemas.microsoft.com/office/powerpoint/2010/main" val="45510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4E649-26F0-43CE-AF63-341519DA7858}"/>
              </a:ext>
            </a:extLst>
          </p:cNvPr>
          <p:cNvSpPr>
            <a:spLocks noGrp="1"/>
          </p:cNvSpPr>
          <p:nvPr>
            <p:ph type="title"/>
          </p:nvPr>
        </p:nvSpPr>
        <p:spPr/>
        <p:txBody>
          <a:bodyPr/>
          <a:lstStyle/>
          <a:p>
            <a:r>
              <a:rPr lang="en-US" dirty="0"/>
              <a:t>Coalition Needs Assessment</a:t>
            </a:r>
          </a:p>
        </p:txBody>
      </p:sp>
      <p:sp>
        <p:nvSpPr>
          <p:cNvPr id="3" name="Content Placeholder 2">
            <a:extLst>
              <a:ext uri="{FF2B5EF4-FFF2-40B4-BE49-F238E27FC236}">
                <a16:creationId xmlns:a16="http://schemas.microsoft.com/office/drawing/2014/main" id="{0DF80F12-D92A-4D17-9C41-15FDA785F33C}"/>
              </a:ext>
            </a:extLst>
          </p:cNvPr>
          <p:cNvSpPr>
            <a:spLocks noGrp="1"/>
          </p:cNvSpPr>
          <p:nvPr>
            <p:ph idx="1"/>
          </p:nvPr>
        </p:nvSpPr>
        <p:spPr/>
        <p:txBody>
          <a:bodyPr/>
          <a:lstStyle/>
          <a:p>
            <a:r>
              <a:rPr lang="en-US" dirty="0"/>
              <a:t>Insert Priority Substance</a:t>
            </a:r>
          </a:p>
          <a:p>
            <a:r>
              <a:rPr lang="en-US" dirty="0"/>
              <a:t>Insert Target Population</a:t>
            </a:r>
          </a:p>
          <a:p>
            <a:r>
              <a:rPr lang="en-US" dirty="0"/>
              <a:t>Insert Evidenced Based Strategies Used</a:t>
            </a:r>
          </a:p>
        </p:txBody>
      </p:sp>
    </p:spTree>
    <p:extLst>
      <p:ext uri="{BB962C8B-B14F-4D97-AF65-F5344CB8AC3E}">
        <p14:creationId xmlns:p14="http://schemas.microsoft.com/office/powerpoint/2010/main" val="2753855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967FE-F0E7-476D-B7D8-562CF804ABB0}"/>
              </a:ext>
            </a:extLst>
          </p:cNvPr>
          <p:cNvSpPr>
            <a:spLocks noGrp="1"/>
          </p:cNvSpPr>
          <p:nvPr>
            <p:ph type="title"/>
          </p:nvPr>
        </p:nvSpPr>
        <p:spPr/>
        <p:txBody>
          <a:bodyPr/>
          <a:lstStyle/>
          <a:p>
            <a:r>
              <a:rPr lang="en-US" dirty="0"/>
              <a:t>Main Goals, Objectives,  and Data</a:t>
            </a:r>
          </a:p>
        </p:txBody>
      </p:sp>
      <p:sp>
        <p:nvSpPr>
          <p:cNvPr id="3" name="Content Placeholder 2">
            <a:extLst>
              <a:ext uri="{FF2B5EF4-FFF2-40B4-BE49-F238E27FC236}">
                <a16:creationId xmlns:a16="http://schemas.microsoft.com/office/drawing/2014/main" id="{8355B9FE-7765-42F9-AD92-AF8EA76A0A17}"/>
              </a:ext>
            </a:extLst>
          </p:cNvPr>
          <p:cNvSpPr>
            <a:spLocks noGrp="1"/>
          </p:cNvSpPr>
          <p:nvPr>
            <p:ph idx="1"/>
          </p:nvPr>
        </p:nvSpPr>
        <p:spPr/>
        <p:txBody>
          <a:bodyPr/>
          <a:lstStyle/>
          <a:p>
            <a:r>
              <a:rPr lang="en-US" dirty="0"/>
              <a:t>Insert infographic, chart, etc. of main goals</a:t>
            </a:r>
          </a:p>
          <a:p>
            <a:r>
              <a:rPr lang="en-US" dirty="0"/>
              <a:t>Including starting point, end goal, objectives,  and current status</a:t>
            </a:r>
          </a:p>
          <a:p>
            <a:r>
              <a:rPr lang="en-US" dirty="0"/>
              <a:t>Can add survey presentation(s) or report links</a:t>
            </a:r>
          </a:p>
          <a:p>
            <a:r>
              <a:rPr lang="en-US" dirty="0"/>
              <a:t>If you have a CSC 5 year timeline can place here as well or add another slide with that graphic</a:t>
            </a:r>
          </a:p>
        </p:txBody>
      </p:sp>
    </p:spTree>
    <p:extLst>
      <p:ext uri="{BB962C8B-B14F-4D97-AF65-F5344CB8AC3E}">
        <p14:creationId xmlns:p14="http://schemas.microsoft.com/office/powerpoint/2010/main" val="555246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82363</TotalTime>
  <Words>521</Words>
  <Application>Microsoft Office PowerPoint</Application>
  <PresentationFormat>Widescreen</PresentationFormat>
  <Paragraphs>90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Mission</vt:lpstr>
      <vt:lpstr>What is Prevention and the Strategic Prevention Framework? </vt:lpstr>
      <vt:lpstr>Insert SPF Information</vt:lpstr>
      <vt:lpstr>SPF </vt:lpstr>
      <vt:lpstr>Coalition Needs Assessment</vt:lpstr>
      <vt:lpstr>Main Goals, Objectives,  and Data</vt:lpstr>
      <vt:lpstr>Local Prevention Councils</vt:lpstr>
      <vt:lpstr>Coalition Structure</vt:lpstr>
      <vt:lpstr>Coalition Committees</vt:lpstr>
      <vt:lpstr>Title: Coalition Stakeholder Groups and Partnerships</vt:lpstr>
      <vt:lpstr>PowerPoint Presentation</vt:lpstr>
      <vt:lpstr>Member Roles</vt:lpstr>
      <vt:lpstr>Member Roles by Time</vt:lpstr>
      <vt:lpstr>Funding</vt:lpstr>
      <vt:lpstr>Community Events</vt:lpstr>
      <vt:lpstr>Coalition Information and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70</cp:revision>
  <dcterms:created xsi:type="dcterms:W3CDTF">2020-07-20T14:48:22Z</dcterms:created>
  <dcterms:modified xsi:type="dcterms:W3CDTF">2020-09-21T21:19:42Z</dcterms:modified>
</cp:coreProperties>
</file>